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aleway"/>
      <p:regular r:id="rId45"/>
      <p:bold r:id="rId46"/>
      <p:italic r:id="rId47"/>
      <p:boldItalic r:id="rId48"/>
    </p:embeddedFon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La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b5de83eac_2_35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b5de83eac_2_3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90ae5005b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90ae5005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90ae5005b_1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90ae5005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b5de83eac_2_36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b5de83eac_2_3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b5de83eac_2_36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b5de83eac_2_3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90ae5005b_1_1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90ae5005b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90ae5005b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90ae5005b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90ae5005b_1_3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90ae5005b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90ae5005b_1_13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90ae5005b_1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90ae5005b_1_4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90ae5005b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b5de83ea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5de83ea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90ae5005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90ae5005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b5de83eac_2_25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b5de83eac_2_2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790ae5005b_1_5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90ae5005b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b5de83eac_2_38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b5de83eac_2_3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b5de83eac_2_3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b5de83eac_2_3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b5de83eac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b5de83eac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b5de83eac_2_4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b5de83eac_2_4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b5de83eac_2_30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b5de83eac_2_3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b5de83eac_2_3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b5de83eac_2_3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90ae5005b_1_6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90ae5005b_1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90ae5005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90ae500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b5de83eac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b5de83ea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90ae5005b_1_7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90ae5005b_1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90ae5005b_1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90ae5005b_1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b5de83eac_2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6b5de83eac_2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90ae5005b_1_8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90ae5005b_1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90ae5005b_1_9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90ae5005b_1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790ae5005b_1_9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90ae5005b_1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90ae5005b_1_10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90ae5005b_1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b5de83eac_2_27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b5de83eac_2_2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b5de83eac_2_16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b5de83eac_2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90ae5005b_1_1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90ae5005b_1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b5de83eac_2_33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b5de83eac_2_3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b5de83eac_2_32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b5de83eac_2_3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90ae5005b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90ae5005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b5de83eac_2_34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b5de83eac_2_3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2"/>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1.jp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26.jpg"/><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3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3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4800"/>
              <a:t>Face Recognition</a:t>
            </a:r>
            <a:endParaRPr sz="4800"/>
          </a:p>
        </p:txBody>
      </p:sp>
      <p:sp>
        <p:nvSpPr>
          <p:cNvPr id="164" name="Google Shape;164;p25"/>
          <p:cNvSpPr txBox="1"/>
          <p:nvPr>
            <p:ph idx="1" type="subTitle"/>
          </p:nvPr>
        </p:nvSpPr>
        <p:spPr>
          <a:xfrm>
            <a:off x="5676500" y="3941775"/>
            <a:ext cx="31182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-By</a:t>
            </a:r>
            <a:endParaRPr/>
          </a:p>
          <a:p>
            <a:pPr indent="457200" lvl="0" marL="0" rtl="0" algn="l">
              <a:spcBef>
                <a:spcPts val="0"/>
              </a:spcBef>
              <a:spcAft>
                <a:spcPts val="0"/>
              </a:spcAft>
              <a:buNone/>
            </a:pPr>
            <a:r>
              <a:rPr lang="en"/>
              <a:t>Gopi Durgaprasad</a:t>
            </a:r>
            <a:endParaRPr/>
          </a:p>
          <a:p>
            <a:pPr indent="457200" lvl="0" marL="0" rtl="0" algn="l">
              <a:spcBef>
                <a:spcPts val="0"/>
              </a:spcBef>
              <a:spcAft>
                <a:spcPts val="0"/>
              </a:spcAft>
              <a:buNone/>
            </a:pPr>
            <a:r>
              <a:rPr lang="en"/>
              <a:t>N150762</a:t>
            </a:r>
            <a:endParaRPr/>
          </a:p>
        </p:txBody>
      </p:sp>
      <p:sp>
        <p:nvSpPr>
          <p:cNvPr id="165" name="Google Shape;165;p25"/>
          <p:cNvSpPr txBox="1"/>
          <p:nvPr/>
        </p:nvSpPr>
        <p:spPr>
          <a:xfrm>
            <a:off x="2744975" y="2506425"/>
            <a:ext cx="3451200" cy="9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Under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Dr. Obulapathi Naidu Challa</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CEO-Moonshots Company</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PhD , University of Florida, USA</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2" name="Shape 232"/>
        <p:cNvGrpSpPr/>
        <p:nvPr/>
      </p:nvGrpSpPr>
      <p:grpSpPr>
        <a:xfrm>
          <a:off x="0" y="0"/>
          <a:ext cx="0" cy="0"/>
          <a:chOff x="0" y="0"/>
          <a:chExt cx="0" cy="0"/>
        </a:xfrm>
      </p:grpSpPr>
      <p:sp>
        <p:nvSpPr>
          <p:cNvPr id="233" name="Google Shape;233;p34"/>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RetinaFace</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34" name="Google Shape;234;p34"/>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descr="Figure 1. The proposed single-stage pixel-wise face localisation method employs extra-supervised and self-supervised multi-task learning in parallel with the existing box classification and regression branches. Each positive anchor outputs (1) a face score, (2) a face box, (3) five facial landmarks, and (4) dense 3D face vertices projected on the image plane." id="235" name="Google Shape;235;p34"/>
          <p:cNvPicPr preferRelativeResize="0"/>
          <p:nvPr/>
        </p:nvPicPr>
        <p:blipFill>
          <a:blip r:embed="rId3">
            <a:alphaModFix/>
          </a:blip>
          <a:stretch>
            <a:fillRect/>
          </a:stretch>
        </p:blipFill>
        <p:spPr>
          <a:xfrm>
            <a:off x="1883225" y="754575"/>
            <a:ext cx="5132024" cy="2663275"/>
          </a:xfrm>
          <a:prstGeom prst="rect">
            <a:avLst/>
          </a:prstGeom>
          <a:noFill/>
          <a:ln>
            <a:noFill/>
          </a:ln>
        </p:spPr>
      </p:pic>
      <p:pic>
        <p:nvPicPr>
          <p:cNvPr descr="Figure 2. An overview of the proposed single-stage dense face localisation approach. RetinaFace is designed based on the feature pyramids with independent context modules. Following the context modules, we calculate a multi-task loss for each anchor." id="236" name="Google Shape;236;p34"/>
          <p:cNvPicPr preferRelativeResize="0"/>
          <p:nvPr/>
        </p:nvPicPr>
        <p:blipFill>
          <a:blip r:embed="rId4">
            <a:alphaModFix/>
          </a:blip>
          <a:stretch>
            <a:fillRect/>
          </a:stretch>
        </p:blipFill>
        <p:spPr>
          <a:xfrm>
            <a:off x="1595688" y="3539600"/>
            <a:ext cx="5707099" cy="133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0" name="Shape 240"/>
        <p:cNvGrpSpPr/>
        <p:nvPr/>
      </p:nvGrpSpPr>
      <p:grpSpPr>
        <a:xfrm>
          <a:off x="0" y="0"/>
          <a:ext cx="0" cy="0"/>
          <a:chOff x="0" y="0"/>
          <a:chExt cx="0" cy="0"/>
        </a:xfrm>
      </p:grpSpPr>
      <p:sp>
        <p:nvSpPr>
          <p:cNvPr id="241" name="Google Shape;241;p35"/>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RetinaFace</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42" name="Google Shape;242;p35"/>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id="243" name="Google Shape;243;p35"/>
          <p:cNvPicPr preferRelativeResize="0"/>
          <p:nvPr/>
        </p:nvPicPr>
        <p:blipFill>
          <a:blip r:embed="rId3">
            <a:alphaModFix/>
          </a:blip>
          <a:stretch>
            <a:fillRect/>
          </a:stretch>
        </p:blipFill>
        <p:spPr>
          <a:xfrm>
            <a:off x="636850" y="682225"/>
            <a:ext cx="7913775" cy="4297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7" name="Shape 247"/>
        <p:cNvGrpSpPr/>
        <p:nvPr/>
      </p:nvGrpSpPr>
      <p:grpSpPr>
        <a:xfrm>
          <a:off x="0" y="0"/>
          <a:ext cx="0" cy="0"/>
          <a:chOff x="0" y="0"/>
          <a:chExt cx="0" cy="0"/>
        </a:xfrm>
      </p:grpSpPr>
      <p:sp>
        <p:nvSpPr>
          <p:cNvPr id="248" name="Google Shape;248;p36"/>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RetinaFace</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49" name="Google Shape;249;p36"/>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id="250" name="Google Shape;250;p36"/>
          <p:cNvPicPr preferRelativeResize="0"/>
          <p:nvPr/>
        </p:nvPicPr>
        <p:blipFill>
          <a:blip r:embed="rId3">
            <a:alphaModFix/>
          </a:blip>
          <a:stretch>
            <a:fillRect/>
          </a:stretch>
        </p:blipFill>
        <p:spPr>
          <a:xfrm>
            <a:off x="0" y="671300"/>
            <a:ext cx="9144000" cy="40182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7"/>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Get Embeddings for faces</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56" name="Google Shape;256;p37"/>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257" name="Google Shape;257;p37"/>
          <p:cNvSpPr txBox="1"/>
          <p:nvPr/>
        </p:nvSpPr>
        <p:spPr>
          <a:xfrm>
            <a:off x="348775" y="879525"/>
            <a:ext cx="8385900" cy="39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The second challenge is getting embedding for the detected faces, we are using FaceNet Model for getting Embeddings for faces.</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b="1" lang="en" sz="1800">
                <a:solidFill>
                  <a:schemeClr val="dk2"/>
                </a:solidFill>
                <a:latin typeface="Lato"/>
                <a:ea typeface="Lato"/>
                <a:cs typeface="Lato"/>
                <a:sym typeface="Lato"/>
              </a:rPr>
              <a:t>FaceNet</a:t>
            </a:r>
            <a:r>
              <a:rPr lang="en" sz="1800">
                <a:solidFill>
                  <a:schemeClr val="dk2"/>
                </a:solidFill>
                <a:latin typeface="Lato"/>
                <a:ea typeface="Lato"/>
                <a:cs typeface="Lato"/>
                <a:sym typeface="Lato"/>
              </a:rPr>
              <a:t>: A Unified Embedding for Face Recognition and Clustering</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FaceNet  directly learns a mapping from face images to a compact Euclidean space where distances directly correspond to a measure of face similarity. Once this space has been produced, tasks such as face recognition, verification and clustering can be easily implemented using standard techniques with FaceNet embeddings as feature vectors.</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1" name="Shape 261"/>
        <p:cNvGrpSpPr/>
        <p:nvPr/>
      </p:nvGrpSpPr>
      <p:grpSpPr>
        <a:xfrm>
          <a:off x="0" y="0"/>
          <a:ext cx="0" cy="0"/>
          <a:chOff x="0" y="0"/>
          <a:chExt cx="0" cy="0"/>
        </a:xfrm>
      </p:grpSpPr>
      <p:sp>
        <p:nvSpPr>
          <p:cNvPr id="262" name="Google Shape;262;p38"/>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FaceNet</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63" name="Google Shape;263;p38"/>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264" name="Google Shape;264;p38"/>
          <p:cNvSpPr txBox="1"/>
          <p:nvPr/>
        </p:nvSpPr>
        <p:spPr>
          <a:xfrm>
            <a:off x="348775" y="879525"/>
            <a:ext cx="8385900" cy="39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FaceNet:</a:t>
            </a:r>
            <a:r>
              <a:rPr lang="en" sz="1800">
                <a:solidFill>
                  <a:schemeClr val="dk2"/>
                </a:solidFill>
                <a:latin typeface="Lato"/>
                <a:ea typeface="Lato"/>
                <a:cs typeface="Lato"/>
                <a:sym typeface="Lato"/>
              </a:rPr>
              <a:t> A Unified Embedding for Face Recognition and Clustering</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b="1" lang="en" sz="1800">
                <a:solidFill>
                  <a:schemeClr val="dk2"/>
                </a:solidFill>
                <a:latin typeface="Lato"/>
                <a:ea typeface="Lato"/>
                <a:cs typeface="Lato"/>
                <a:sym typeface="Lato"/>
              </a:rPr>
              <a:t>Model structure :</a:t>
            </a:r>
            <a:r>
              <a:rPr lang="en" sz="1800">
                <a:solidFill>
                  <a:schemeClr val="dk2"/>
                </a:solidFill>
                <a:latin typeface="Lato"/>
                <a:ea typeface="Lato"/>
                <a:cs typeface="Lato"/>
                <a:sym typeface="Lato"/>
              </a:rPr>
              <a:t> Our network consists of a batch input layer and a deep CNN followed by L2 normalization, which results in the face embedding. This is followed by the triplet loss during training.</a:t>
            </a:r>
            <a:endParaRPr sz="1800">
              <a:solidFill>
                <a:schemeClr val="dk2"/>
              </a:solidFill>
              <a:latin typeface="Lato"/>
              <a:ea typeface="Lato"/>
              <a:cs typeface="Lato"/>
              <a:sym typeface="Lato"/>
            </a:endParaRPr>
          </a:p>
        </p:txBody>
      </p:sp>
      <p:pic>
        <p:nvPicPr>
          <p:cNvPr descr="Image result for facenet architecture" id="265" name="Google Shape;265;p38"/>
          <p:cNvPicPr preferRelativeResize="0"/>
          <p:nvPr/>
        </p:nvPicPr>
        <p:blipFill>
          <a:blip r:embed="rId3">
            <a:alphaModFix/>
          </a:blip>
          <a:stretch>
            <a:fillRect/>
          </a:stretch>
        </p:blipFill>
        <p:spPr>
          <a:xfrm>
            <a:off x="1491475" y="3145800"/>
            <a:ext cx="6124276" cy="1379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9" name="Shape 269"/>
        <p:cNvGrpSpPr/>
        <p:nvPr/>
      </p:nvGrpSpPr>
      <p:grpSpPr>
        <a:xfrm>
          <a:off x="0" y="0"/>
          <a:ext cx="0" cy="0"/>
          <a:chOff x="0" y="0"/>
          <a:chExt cx="0" cy="0"/>
        </a:xfrm>
      </p:grpSpPr>
      <p:sp>
        <p:nvSpPr>
          <p:cNvPr id="270" name="Google Shape;270;p39"/>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FaceNet Deep Architecture</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71" name="Google Shape;271;p39"/>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272" name="Google Shape;272;p39"/>
          <p:cNvSpPr txBox="1"/>
          <p:nvPr/>
        </p:nvSpPr>
        <p:spPr>
          <a:xfrm>
            <a:off x="348775" y="879525"/>
            <a:ext cx="84882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highlight>
                  <a:srgbClr val="FFFFFF"/>
                </a:highlight>
              </a:rPr>
              <a:t>The authors tried out 4 different CNN architectures and at the end Inception v1 produced the best results </a:t>
            </a:r>
            <a:endParaRPr>
              <a:solidFill>
                <a:schemeClr val="dk2"/>
              </a:solidFill>
              <a:highlight>
                <a:srgbClr val="FFFFFF"/>
              </a:highlight>
              <a:latin typeface="Lato"/>
              <a:ea typeface="Lato"/>
              <a:cs typeface="Lato"/>
              <a:sym typeface="Lato"/>
            </a:endParaRPr>
          </a:p>
        </p:txBody>
      </p:sp>
      <p:pic>
        <p:nvPicPr>
          <p:cNvPr id="273" name="Google Shape;273;p39"/>
          <p:cNvPicPr preferRelativeResize="0"/>
          <p:nvPr/>
        </p:nvPicPr>
        <p:blipFill>
          <a:blip r:embed="rId3">
            <a:alphaModFix/>
          </a:blip>
          <a:stretch>
            <a:fillRect/>
          </a:stretch>
        </p:blipFill>
        <p:spPr>
          <a:xfrm>
            <a:off x="154100" y="1312725"/>
            <a:ext cx="8835799" cy="36539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7" name="Shape 277"/>
        <p:cNvGrpSpPr/>
        <p:nvPr/>
      </p:nvGrpSpPr>
      <p:grpSpPr>
        <a:xfrm>
          <a:off x="0" y="0"/>
          <a:ext cx="0" cy="0"/>
          <a:chOff x="0" y="0"/>
          <a:chExt cx="0" cy="0"/>
        </a:xfrm>
      </p:grpSpPr>
      <p:pic>
        <p:nvPicPr>
          <p:cNvPr id="278" name="Google Shape;278;p40"/>
          <p:cNvPicPr preferRelativeResize="0"/>
          <p:nvPr/>
        </p:nvPicPr>
        <p:blipFill>
          <a:blip r:embed="rId3">
            <a:alphaModFix/>
          </a:blip>
          <a:stretch>
            <a:fillRect/>
          </a:stretch>
        </p:blipFill>
        <p:spPr>
          <a:xfrm>
            <a:off x="1243013" y="282425"/>
            <a:ext cx="6657975" cy="2000250"/>
          </a:xfrm>
          <a:prstGeom prst="rect">
            <a:avLst/>
          </a:prstGeom>
          <a:noFill/>
          <a:ln>
            <a:noFill/>
          </a:ln>
        </p:spPr>
      </p:pic>
      <p:pic>
        <p:nvPicPr>
          <p:cNvPr id="279" name="Google Shape;279;p40"/>
          <p:cNvPicPr preferRelativeResize="0"/>
          <p:nvPr/>
        </p:nvPicPr>
        <p:blipFill>
          <a:blip r:embed="rId4">
            <a:alphaModFix/>
          </a:blip>
          <a:stretch>
            <a:fillRect/>
          </a:stretch>
        </p:blipFill>
        <p:spPr>
          <a:xfrm>
            <a:off x="2493025" y="2519375"/>
            <a:ext cx="4157972" cy="2266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3" name="Shape 283"/>
        <p:cNvGrpSpPr/>
        <p:nvPr/>
      </p:nvGrpSpPr>
      <p:grpSpPr>
        <a:xfrm>
          <a:off x="0" y="0"/>
          <a:ext cx="0" cy="0"/>
          <a:chOff x="0" y="0"/>
          <a:chExt cx="0" cy="0"/>
        </a:xfrm>
      </p:grpSpPr>
      <p:sp>
        <p:nvSpPr>
          <p:cNvPr id="284" name="Google Shape;284;p41"/>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FaceNet</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85" name="Google Shape;285;p41"/>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286" name="Google Shape;286;p41"/>
          <p:cNvSpPr txBox="1"/>
          <p:nvPr/>
        </p:nvSpPr>
        <p:spPr>
          <a:xfrm>
            <a:off x="348775" y="879525"/>
            <a:ext cx="8385900" cy="39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FaceNet: A Unified Embedding for Face Recognition and Clustering</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The </a:t>
            </a:r>
            <a:r>
              <a:rPr b="1" lang="en" sz="1800">
                <a:solidFill>
                  <a:schemeClr val="dk2"/>
                </a:solidFill>
                <a:latin typeface="Lato"/>
                <a:ea typeface="Lato"/>
                <a:cs typeface="Lato"/>
                <a:sym typeface="Lato"/>
              </a:rPr>
              <a:t>Triplet Loss</a:t>
            </a:r>
            <a:r>
              <a:rPr lang="en" sz="1800">
                <a:solidFill>
                  <a:schemeClr val="dk2"/>
                </a:solidFill>
                <a:latin typeface="Lato"/>
                <a:ea typeface="Lato"/>
                <a:cs typeface="Lato"/>
                <a:sym typeface="Lato"/>
              </a:rPr>
              <a:t> minimizes the distance between an anchor and a positive, both of which have the same identity, and maximizes the distance between the anchor and a negative of a different identity.</a:t>
            </a:r>
            <a:endParaRPr sz="1800">
              <a:solidFill>
                <a:schemeClr val="dk2"/>
              </a:solidFill>
              <a:latin typeface="Lato"/>
              <a:ea typeface="Lato"/>
              <a:cs typeface="Lato"/>
              <a:sym typeface="Lato"/>
            </a:endParaRPr>
          </a:p>
        </p:txBody>
      </p:sp>
      <p:pic>
        <p:nvPicPr>
          <p:cNvPr descr="Image result for facenet" id="287" name="Google Shape;287;p41"/>
          <p:cNvPicPr preferRelativeResize="0"/>
          <p:nvPr/>
        </p:nvPicPr>
        <p:blipFill>
          <a:blip r:embed="rId3">
            <a:alphaModFix/>
          </a:blip>
          <a:stretch>
            <a:fillRect/>
          </a:stretch>
        </p:blipFill>
        <p:spPr>
          <a:xfrm>
            <a:off x="1506325" y="2987350"/>
            <a:ext cx="5529851" cy="146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1" name="Shape 291"/>
        <p:cNvGrpSpPr/>
        <p:nvPr/>
      </p:nvGrpSpPr>
      <p:grpSpPr>
        <a:xfrm>
          <a:off x="0" y="0"/>
          <a:ext cx="0" cy="0"/>
          <a:chOff x="0" y="0"/>
          <a:chExt cx="0" cy="0"/>
        </a:xfrm>
      </p:grpSpPr>
      <p:sp>
        <p:nvSpPr>
          <p:cNvPr id="292" name="Google Shape;292;p42"/>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FaceNet Triplet-loss</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93" name="Google Shape;293;p42"/>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descr="Image result for triplet loss" id="294" name="Google Shape;294;p42"/>
          <p:cNvPicPr preferRelativeResize="0"/>
          <p:nvPr/>
        </p:nvPicPr>
        <p:blipFill>
          <a:blip r:embed="rId3">
            <a:alphaModFix/>
          </a:blip>
          <a:stretch>
            <a:fillRect/>
          </a:stretch>
        </p:blipFill>
        <p:spPr>
          <a:xfrm>
            <a:off x="1455750" y="1312725"/>
            <a:ext cx="5715000" cy="2298700"/>
          </a:xfrm>
          <a:prstGeom prst="rect">
            <a:avLst/>
          </a:prstGeom>
          <a:noFill/>
          <a:ln>
            <a:noFill/>
          </a:ln>
        </p:spPr>
      </p:pic>
      <p:pic>
        <p:nvPicPr>
          <p:cNvPr descr="Related image" id="295" name="Google Shape;295;p42"/>
          <p:cNvPicPr preferRelativeResize="0"/>
          <p:nvPr/>
        </p:nvPicPr>
        <p:blipFill>
          <a:blip r:embed="rId4">
            <a:alphaModFix/>
          </a:blip>
          <a:stretch>
            <a:fillRect/>
          </a:stretch>
        </p:blipFill>
        <p:spPr>
          <a:xfrm>
            <a:off x="1455750" y="3912375"/>
            <a:ext cx="5715000" cy="10398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9" name="Shape 299"/>
        <p:cNvGrpSpPr/>
        <p:nvPr/>
      </p:nvGrpSpPr>
      <p:grpSpPr>
        <a:xfrm>
          <a:off x="0" y="0"/>
          <a:ext cx="0" cy="0"/>
          <a:chOff x="0" y="0"/>
          <a:chExt cx="0" cy="0"/>
        </a:xfrm>
      </p:grpSpPr>
      <p:sp>
        <p:nvSpPr>
          <p:cNvPr id="300" name="Google Shape;300;p43"/>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FaceNet</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301" name="Google Shape;301;p43"/>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302" name="Google Shape;302;p43"/>
          <p:cNvSpPr txBox="1"/>
          <p:nvPr/>
        </p:nvSpPr>
        <p:spPr>
          <a:xfrm>
            <a:off x="348775" y="879525"/>
            <a:ext cx="8385900" cy="39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Lato"/>
              <a:ea typeface="Lato"/>
              <a:cs typeface="Lato"/>
              <a:sym typeface="Lato"/>
            </a:endParaRPr>
          </a:p>
        </p:txBody>
      </p:sp>
      <p:pic>
        <p:nvPicPr>
          <p:cNvPr descr="Image result for facenet coursera" id="303" name="Google Shape;303;p43"/>
          <p:cNvPicPr preferRelativeResize="0"/>
          <p:nvPr/>
        </p:nvPicPr>
        <p:blipFill>
          <a:blip r:embed="rId3">
            <a:alphaModFix/>
          </a:blip>
          <a:stretch>
            <a:fillRect/>
          </a:stretch>
        </p:blipFill>
        <p:spPr>
          <a:xfrm>
            <a:off x="1684225" y="796225"/>
            <a:ext cx="5715000" cy="402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729450" y="540700"/>
            <a:ext cx="76887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Contents</a:t>
            </a:r>
            <a:endParaRPr sz="3600"/>
          </a:p>
        </p:txBody>
      </p:sp>
      <p:sp>
        <p:nvSpPr>
          <p:cNvPr id="171" name="Google Shape;171;p26"/>
          <p:cNvSpPr txBox="1"/>
          <p:nvPr>
            <p:ph idx="1" type="body"/>
          </p:nvPr>
        </p:nvSpPr>
        <p:spPr>
          <a:xfrm>
            <a:off x="729450" y="1300250"/>
            <a:ext cx="7688700" cy="3144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Lato"/>
              <a:buChar char="●"/>
            </a:pPr>
            <a:r>
              <a:rPr lang="en" sz="1800">
                <a:solidFill>
                  <a:srgbClr val="000000"/>
                </a:solidFill>
              </a:rPr>
              <a:t>Introduction</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Arial"/>
              <a:buChar char="●"/>
            </a:pPr>
            <a:r>
              <a:rPr lang="en" sz="1800">
                <a:solidFill>
                  <a:srgbClr val="000000"/>
                </a:solidFill>
              </a:rPr>
              <a:t>End to End Modle</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Lato"/>
              <a:buChar char="●"/>
            </a:pPr>
            <a:r>
              <a:rPr lang="en" sz="1800">
                <a:solidFill>
                  <a:srgbClr val="000000"/>
                </a:solidFill>
              </a:rPr>
              <a:t>Challenges</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Lato"/>
              <a:buChar char="●"/>
            </a:pPr>
            <a:r>
              <a:rPr lang="en" sz="1800">
                <a:solidFill>
                  <a:srgbClr val="000000"/>
                </a:solidFill>
              </a:rPr>
              <a:t>FaceNet</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Lato"/>
              <a:buChar char="●"/>
            </a:pPr>
            <a:r>
              <a:rPr lang="en" sz="1800">
                <a:solidFill>
                  <a:srgbClr val="000000"/>
                </a:solidFill>
              </a:rPr>
              <a:t>Retina Face</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Lato"/>
              <a:buChar char="●"/>
            </a:pPr>
            <a:r>
              <a:rPr lang="en" sz="1800">
                <a:solidFill>
                  <a:srgbClr val="000000"/>
                </a:solidFill>
              </a:rPr>
              <a:t>Model Overview</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Lato"/>
              <a:buChar char="●"/>
            </a:pPr>
            <a:r>
              <a:rPr lang="en" sz="1800">
                <a:solidFill>
                  <a:srgbClr val="000000"/>
                </a:solidFill>
              </a:rPr>
              <a:t>Data Collection &amp; Preprocessing</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Arial"/>
              <a:buChar char="●"/>
            </a:pPr>
            <a:r>
              <a:rPr lang="en" sz="1800">
                <a:solidFill>
                  <a:srgbClr val="000000"/>
                </a:solidFill>
              </a:rPr>
              <a:t>Training Data</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Lato"/>
              <a:buChar char="●"/>
            </a:pPr>
            <a:r>
              <a:rPr lang="en" sz="1800">
                <a:solidFill>
                  <a:srgbClr val="000000"/>
                </a:solidFill>
              </a:rPr>
              <a:t>Exploration Data Analysis</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Lato"/>
              <a:buChar char="●"/>
            </a:pPr>
            <a:r>
              <a:rPr lang="en" sz="1800">
                <a:solidFill>
                  <a:srgbClr val="000000"/>
                </a:solidFill>
              </a:rPr>
              <a:t>Modeling, Evaluation &amp; Interpretation</a:t>
            </a:r>
            <a:endParaRPr sz="1800">
              <a:solidFill>
                <a:srgbClr val="000000"/>
              </a:solidFill>
            </a:endParaRPr>
          </a:p>
          <a:p>
            <a:pPr indent="-342900" lvl="0" marL="457200" rtl="0" algn="l">
              <a:lnSpc>
                <a:spcPct val="100000"/>
              </a:lnSpc>
              <a:spcBef>
                <a:spcPts val="0"/>
              </a:spcBef>
              <a:spcAft>
                <a:spcPts val="0"/>
              </a:spcAft>
              <a:buClr>
                <a:srgbClr val="000000"/>
              </a:buClr>
              <a:buSzPts val="1800"/>
              <a:buFont typeface="Lato"/>
              <a:buChar char="●"/>
            </a:pPr>
            <a:r>
              <a:rPr lang="en" sz="1800">
                <a:solidFill>
                  <a:srgbClr val="000000"/>
                </a:solidFill>
              </a:rPr>
              <a:t>Results</a:t>
            </a:r>
            <a:endParaRPr sz="1800">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7" name="Shape 307"/>
        <p:cNvGrpSpPr/>
        <p:nvPr/>
      </p:nvGrpSpPr>
      <p:grpSpPr>
        <a:xfrm>
          <a:off x="0" y="0"/>
          <a:ext cx="0" cy="0"/>
          <a:chOff x="0" y="0"/>
          <a:chExt cx="0" cy="0"/>
        </a:xfrm>
      </p:grpSpPr>
      <p:pic>
        <p:nvPicPr>
          <p:cNvPr id="308" name="Google Shape;308;p44"/>
          <p:cNvPicPr preferRelativeResize="0"/>
          <p:nvPr/>
        </p:nvPicPr>
        <p:blipFill>
          <a:blip r:embed="rId3">
            <a:alphaModFix/>
          </a:blip>
          <a:stretch>
            <a:fillRect/>
          </a:stretch>
        </p:blipFill>
        <p:spPr>
          <a:xfrm>
            <a:off x="152400" y="152400"/>
            <a:ext cx="8839199" cy="47633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2" name="Shape 312"/>
        <p:cNvGrpSpPr/>
        <p:nvPr/>
      </p:nvGrpSpPr>
      <p:grpSpPr>
        <a:xfrm>
          <a:off x="0" y="0"/>
          <a:ext cx="0" cy="0"/>
          <a:chOff x="0" y="0"/>
          <a:chExt cx="0" cy="0"/>
        </a:xfrm>
      </p:grpSpPr>
      <p:sp>
        <p:nvSpPr>
          <p:cNvPr id="313" name="Google Shape;313;p45"/>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Model Overview</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314" name="Google Shape;314;p45"/>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id="315" name="Google Shape;315;p45"/>
          <p:cNvPicPr preferRelativeResize="0"/>
          <p:nvPr/>
        </p:nvPicPr>
        <p:blipFill>
          <a:blip r:embed="rId3">
            <a:alphaModFix/>
          </a:blip>
          <a:stretch>
            <a:fillRect/>
          </a:stretch>
        </p:blipFill>
        <p:spPr>
          <a:xfrm>
            <a:off x="478300" y="840125"/>
            <a:ext cx="900298" cy="895350"/>
          </a:xfrm>
          <a:prstGeom prst="rect">
            <a:avLst/>
          </a:prstGeom>
          <a:noFill/>
          <a:ln>
            <a:noFill/>
          </a:ln>
        </p:spPr>
      </p:pic>
      <p:pic>
        <p:nvPicPr>
          <p:cNvPr id="316" name="Google Shape;316;p45"/>
          <p:cNvPicPr preferRelativeResize="0"/>
          <p:nvPr/>
        </p:nvPicPr>
        <p:blipFill>
          <a:blip r:embed="rId4">
            <a:alphaModFix/>
          </a:blip>
          <a:stretch>
            <a:fillRect/>
          </a:stretch>
        </p:blipFill>
        <p:spPr>
          <a:xfrm>
            <a:off x="4531000" y="830212"/>
            <a:ext cx="900300" cy="915188"/>
          </a:xfrm>
          <a:prstGeom prst="rect">
            <a:avLst/>
          </a:prstGeom>
          <a:noFill/>
          <a:ln>
            <a:noFill/>
          </a:ln>
        </p:spPr>
      </p:pic>
      <p:pic>
        <p:nvPicPr>
          <p:cNvPr id="317" name="Google Shape;317;p45"/>
          <p:cNvPicPr preferRelativeResize="0"/>
          <p:nvPr/>
        </p:nvPicPr>
        <p:blipFill>
          <a:blip r:embed="rId5">
            <a:alphaModFix/>
          </a:blip>
          <a:stretch>
            <a:fillRect/>
          </a:stretch>
        </p:blipFill>
        <p:spPr>
          <a:xfrm>
            <a:off x="6690150" y="1012775"/>
            <a:ext cx="453647" cy="553800"/>
          </a:xfrm>
          <a:prstGeom prst="rect">
            <a:avLst/>
          </a:prstGeom>
          <a:noFill/>
          <a:ln>
            <a:noFill/>
          </a:ln>
        </p:spPr>
      </p:pic>
      <p:sp>
        <p:nvSpPr>
          <p:cNvPr id="318" name="Google Shape;318;p45"/>
          <p:cNvSpPr/>
          <p:nvPr/>
        </p:nvSpPr>
        <p:spPr>
          <a:xfrm>
            <a:off x="2473150" y="1010900"/>
            <a:ext cx="963300" cy="553800"/>
          </a:xfrm>
          <a:prstGeom prst="roundRect">
            <a:avLst>
              <a:gd fmla="val 16667" name="adj"/>
            </a:avLst>
          </a:prstGeom>
          <a:solidFill>
            <a:srgbClr val="EFEFE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RetinaFace</a:t>
            </a:r>
            <a:endParaRPr sz="1000"/>
          </a:p>
        </p:txBody>
      </p:sp>
      <p:sp>
        <p:nvSpPr>
          <p:cNvPr id="319" name="Google Shape;319;p45"/>
          <p:cNvSpPr/>
          <p:nvPr/>
        </p:nvSpPr>
        <p:spPr>
          <a:xfrm>
            <a:off x="1456575" y="1198625"/>
            <a:ext cx="900300" cy="18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3533575" y="1196750"/>
            <a:ext cx="900300" cy="18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5"/>
          <p:cNvSpPr/>
          <p:nvPr/>
        </p:nvSpPr>
        <p:spPr>
          <a:xfrm>
            <a:off x="5610575" y="1198625"/>
            <a:ext cx="900300" cy="18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5"/>
          <p:cNvSpPr txBox="1"/>
          <p:nvPr/>
        </p:nvSpPr>
        <p:spPr>
          <a:xfrm>
            <a:off x="508275" y="1843475"/>
            <a:ext cx="8703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Face Image</a:t>
            </a:r>
            <a:endParaRPr sz="1000">
              <a:latin typeface="Lato"/>
              <a:ea typeface="Lato"/>
              <a:cs typeface="Lato"/>
              <a:sym typeface="Lato"/>
            </a:endParaRPr>
          </a:p>
        </p:txBody>
      </p:sp>
      <p:sp>
        <p:nvSpPr>
          <p:cNvPr id="323" name="Google Shape;323;p45"/>
          <p:cNvSpPr txBox="1"/>
          <p:nvPr/>
        </p:nvSpPr>
        <p:spPr>
          <a:xfrm>
            <a:off x="4521425" y="1949675"/>
            <a:ext cx="1054500" cy="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24" name="Google Shape;324;p45"/>
          <p:cNvSpPr txBox="1"/>
          <p:nvPr/>
        </p:nvSpPr>
        <p:spPr>
          <a:xfrm>
            <a:off x="4445550" y="1851050"/>
            <a:ext cx="9858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Detect Face</a:t>
            </a:r>
            <a:endParaRPr sz="1000">
              <a:latin typeface="Lato"/>
              <a:ea typeface="Lato"/>
              <a:cs typeface="Lato"/>
              <a:sym typeface="Lato"/>
            </a:endParaRPr>
          </a:p>
        </p:txBody>
      </p:sp>
      <p:sp>
        <p:nvSpPr>
          <p:cNvPr id="325" name="Google Shape;325;p45"/>
          <p:cNvSpPr txBox="1"/>
          <p:nvPr/>
        </p:nvSpPr>
        <p:spPr>
          <a:xfrm>
            <a:off x="6533875" y="1896575"/>
            <a:ext cx="7662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Crop Face</a:t>
            </a:r>
            <a:endParaRPr sz="1000">
              <a:latin typeface="Lato"/>
              <a:ea typeface="Lato"/>
              <a:cs typeface="Lato"/>
              <a:sym typeface="Lato"/>
            </a:endParaRPr>
          </a:p>
        </p:txBody>
      </p:sp>
      <p:pic>
        <p:nvPicPr>
          <p:cNvPr id="326" name="Google Shape;326;p45"/>
          <p:cNvPicPr preferRelativeResize="0"/>
          <p:nvPr/>
        </p:nvPicPr>
        <p:blipFill>
          <a:blip r:embed="rId5">
            <a:alphaModFix/>
          </a:blip>
          <a:stretch>
            <a:fillRect/>
          </a:stretch>
        </p:blipFill>
        <p:spPr>
          <a:xfrm>
            <a:off x="8275188" y="952100"/>
            <a:ext cx="609925" cy="744575"/>
          </a:xfrm>
          <a:prstGeom prst="rect">
            <a:avLst/>
          </a:prstGeom>
          <a:noFill/>
          <a:ln>
            <a:noFill/>
          </a:ln>
        </p:spPr>
      </p:pic>
      <p:sp>
        <p:nvSpPr>
          <p:cNvPr id="327" name="Google Shape;327;p45"/>
          <p:cNvSpPr txBox="1"/>
          <p:nvPr/>
        </p:nvSpPr>
        <p:spPr>
          <a:xfrm>
            <a:off x="8197050" y="1843475"/>
            <a:ext cx="7662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Resize - 160x160</a:t>
            </a:r>
            <a:endParaRPr sz="1000">
              <a:latin typeface="Lato"/>
              <a:ea typeface="Lato"/>
              <a:cs typeface="Lato"/>
              <a:sym typeface="Lato"/>
            </a:endParaRPr>
          </a:p>
        </p:txBody>
      </p:sp>
      <p:sp>
        <p:nvSpPr>
          <p:cNvPr id="328" name="Google Shape;328;p45"/>
          <p:cNvSpPr/>
          <p:nvPr/>
        </p:nvSpPr>
        <p:spPr>
          <a:xfrm>
            <a:off x="7259350" y="1233338"/>
            <a:ext cx="900300" cy="18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45"/>
          <p:cNvPicPr preferRelativeResize="0"/>
          <p:nvPr/>
        </p:nvPicPr>
        <p:blipFill>
          <a:blip r:embed="rId5">
            <a:alphaModFix/>
          </a:blip>
          <a:stretch>
            <a:fillRect/>
          </a:stretch>
        </p:blipFill>
        <p:spPr>
          <a:xfrm>
            <a:off x="623488" y="2571750"/>
            <a:ext cx="609925" cy="744575"/>
          </a:xfrm>
          <a:prstGeom prst="rect">
            <a:avLst/>
          </a:prstGeom>
          <a:noFill/>
          <a:ln>
            <a:noFill/>
          </a:ln>
        </p:spPr>
      </p:pic>
      <p:sp>
        <p:nvSpPr>
          <p:cNvPr id="330" name="Google Shape;330;p45"/>
          <p:cNvSpPr txBox="1"/>
          <p:nvPr/>
        </p:nvSpPr>
        <p:spPr>
          <a:xfrm>
            <a:off x="545350" y="3463125"/>
            <a:ext cx="7662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Resize - 160x160</a:t>
            </a:r>
            <a:endParaRPr sz="1000">
              <a:latin typeface="Lato"/>
              <a:ea typeface="Lato"/>
              <a:cs typeface="Lato"/>
              <a:sym typeface="Lato"/>
            </a:endParaRPr>
          </a:p>
        </p:txBody>
      </p:sp>
      <p:sp>
        <p:nvSpPr>
          <p:cNvPr id="331" name="Google Shape;331;p45"/>
          <p:cNvSpPr/>
          <p:nvPr/>
        </p:nvSpPr>
        <p:spPr>
          <a:xfrm>
            <a:off x="1378575" y="2852988"/>
            <a:ext cx="900300" cy="18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5"/>
          <p:cNvSpPr/>
          <p:nvPr/>
        </p:nvSpPr>
        <p:spPr>
          <a:xfrm>
            <a:off x="2424025" y="2667150"/>
            <a:ext cx="963300" cy="553800"/>
          </a:xfrm>
          <a:prstGeom prst="roundRect">
            <a:avLst>
              <a:gd fmla="val 16667" name="adj"/>
            </a:avLst>
          </a:prstGeom>
          <a:solidFill>
            <a:srgbClr val="EFEFE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FaceNet</a:t>
            </a:r>
            <a:endParaRPr sz="1000"/>
          </a:p>
        </p:txBody>
      </p:sp>
      <p:sp>
        <p:nvSpPr>
          <p:cNvPr id="333" name="Google Shape;333;p45"/>
          <p:cNvSpPr/>
          <p:nvPr/>
        </p:nvSpPr>
        <p:spPr>
          <a:xfrm>
            <a:off x="3545250" y="2853000"/>
            <a:ext cx="900300" cy="18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45"/>
          <p:cNvPicPr preferRelativeResize="0"/>
          <p:nvPr/>
        </p:nvPicPr>
        <p:blipFill>
          <a:blip r:embed="rId6">
            <a:alphaModFix/>
          </a:blip>
          <a:stretch>
            <a:fillRect/>
          </a:stretch>
        </p:blipFill>
        <p:spPr>
          <a:xfrm>
            <a:off x="4603475" y="2422225"/>
            <a:ext cx="298193" cy="1043675"/>
          </a:xfrm>
          <a:prstGeom prst="rect">
            <a:avLst/>
          </a:prstGeom>
          <a:noFill/>
          <a:ln>
            <a:noFill/>
          </a:ln>
        </p:spPr>
      </p:pic>
      <p:sp>
        <p:nvSpPr>
          <p:cNvPr id="335" name="Google Shape;335;p45"/>
          <p:cNvSpPr txBox="1"/>
          <p:nvPr/>
        </p:nvSpPr>
        <p:spPr>
          <a:xfrm>
            <a:off x="4369475" y="3550375"/>
            <a:ext cx="7662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512 -D</a:t>
            </a:r>
            <a:endParaRPr sz="1000">
              <a:latin typeface="Lato"/>
              <a:ea typeface="Lato"/>
              <a:cs typeface="Lato"/>
              <a:sym typeface="Lato"/>
            </a:endParaRPr>
          </a:p>
        </p:txBody>
      </p:sp>
      <p:sp>
        <p:nvSpPr>
          <p:cNvPr id="336" name="Google Shape;336;p45"/>
          <p:cNvSpPr/>
          <p:nvPr/>
        </p:nvSpPr>
        <p:spPr>
          <a:xfrm>
            <a:off x="5059600" y="2852988"/>
            <a:ext cx="900300" cy="18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5"/>
          <p:cNvSpPr/>
          <p:nvPr/>
        </p:nvSpPr>
        <p:spPr>
          <a:xfrm>
            <a:off x="6117825" y="2667163"/>
            <a:ext cx="963300" cy="553800"/>
          </a:xfrm>
          <a:prstGeom prst="roundRect">
            <a:avLst>
              <a:gd fmla="val 16667" name="adj"/>
            </a:avLst>
          </a:prstGeom>
          <a:solidFill>
            <a:srgbClr val="EFEFE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ML Model</a:t>
            </a:r>
            <a:endParaRPr sz="1000"/>
          </a:p>
        </p:txBody>
      </p:sp>
      <p:sp>
        <p:nvSpPr>
          <p:cNvPr id="338" name="Google Shape;338;p45"/>
          <p:cNvSpPr/>
          <p:nvPr/>
        </p:nvSpPr>
        <p:spPr>
          <a:xfrm>
            <a:off x="7170238" y="2852975"/>
            <a:ext cx="900300" cy="18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p:nvPr/>
        </p:nvSpPr>
        <p:spPr>
          <a:xfrm>
            <a:off x="8159650" y="2667163"/>
            <a:ext cx="963300" cy="553800"/>
          </a:xfrm>
          <a:prstGeom prst="roundRect">
            <a:avLst>
              <a:gd fmla="val 16667" name="adj"/>
            </a:avLst>
          </a:prstGeom>
          <a:solidFill>
            <a:srgbClr val="EFEFE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Identify face</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6"/>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ML Models</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345" name="Google Shape;345;p46"/>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346" name="Google Shape;346;p46"/>
          <p:cNvSpPr txBox="1"/>
          <p:nvPr/>
        </p:nvSpPr>
        <p:spPr>
          <a:xfrm>
            <a:off x="257800" y="894675"/>
            <a:ext cx="8705400" cy="41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highlight>
                  <a:schemeClr val="lt2"/>
                </a:highlight>
                <a:latin typeface="Lato"/>
                <a:ea typeface="Lato"/>
                <a:cs typeface="Lato"/>
                <a:sym typeface="Lato"/>
              </a:rPr>
              <a:t>There are three main ways to train a model to recognize the face</a:t>
            </a:r>
            <a:endParaRPr sz="1800">
              <a:solidFill>
                <a:schemeClr val="dk2"/>
              </a:solidFill>
              <a:highlight>
                <a:schemeClr val="lt2"/>
              </a:highlight>
              <a:latin typeface="Lato"/>
              <a:ea typeface="Lato"/>
              <a:cs typeface="Lato"/>
              <a:sym typeface="Lato"/>
            </a:endParaRPr>
          </a:p>
          <a:p>
            <a:pPr indent="0" lvl="0" marL="0" rtl="0" algn="l">
              <a:spcBef>
                <a:spcPts val="0"/>
              </a:spcBef>
              <a:spcAft>
                <a:spcPts val="0"/>
              </a:spcAft>
              <a:buNone/>
            </a:pPr>
            <a:r>
              <a:t/>
            </a:r>
            <a:endParaRPr sz="1800">
              <a:solidFill>
                <a:schemeClr val="dk2"/>
              </a:solidFill>
              <a:highlight>
                <a:schemeClr val="lt2"/>
              </a:highlight>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b="1" lang="en" sz="1800">
                <a:solidFill>
                  <a:schemeClr val="dk2"/>
                </a:solidFill>
                <a:highlight>
                  <a:schemeClr val="lt2"/>
                </a:highlight>
                <a:latin typeface="Lato"/>
                <a:ea typeface="Lato"/>
                <a:cs typeface="Lato"/>
                <a:sym typeface="Lato"/>
              </a:rPr>
              <a:t>Using Clustering</a:t>
            </a:r>
            <a:endParaRPr b="1" sz="1800">
              <a:solidFill>
                <a:schemeClr val="dk2"/>
              </a:solidFill>
              <a:highlight>
                <a:schemeClr val="lt2"/>
              </a:highlight>
              <a:latin typeface="Lato"/>
              <a:ea typeface="Lato"/>
              <a:cs typeface="Lato"/>
              <a:sym typeface="Lato"/>
            </a:endParaRPr>
          </a:p>
          <a:p>
            <a:pPr indent="-342900" lvl="1" marL="914400" rtl="0" algn="l">
              <a:spcBef>
                <a:spcPts val="0"/>
              </a:spcBef>
              <a:spcAft>
                <a:spcPts val="0"/>
              </a:spcAft>
              <a:buClr>
                <a:schemeClr val="dk2"/>
              </a:buClr>
              <a:buSzPts val="1800"/>
              <a:buFont typeface="Lato"/>
              <a:buChar char="○"/>
            </a:pPr>
            <a:r>
              <a:rPr lang="en" sz="1800">
                <a:solidFill>
                  <a:schemeClr val="dk2"/>
                </a:solidFill>
                <a:highlight>
                  <a:schemeClr val="lt2"/>
                </a:highlight>
                <a:latin typeface="Lato"/>
                <a:ea typeface="Lato"/>
                <a:cs typeface="Lato"/>
                <a:sym typeface="Lato"/>
              </a:rPr>
              <a:t>K-Means</a:t>
            </a:r>
            <a:endParaRPr sz="1800">
              <a:solidFill>
                <a:schemeClr val="dk2"/>
              </a:solidFill>
              <a:highlight>
                <a:schemeClr val="lt2"/>
              </a:highlight>
              <a:latin typeface="Lato"/>
              <a:ea typeface="Lato"/>
              <a:cs typeface="Lato"/>
              <a:sym typeface="Lato"/>
            </a:endParaRPr>
          </a:p>
          <a:p>
            <a:pPr indent="-342900" lvl="1" marL="914400" rtl="0" algn="l">
              <a:spcBef>
                <a:spcPts val="0"/>
              </a:spcBef>
              <a:spcAft>
                <a:spcPts val="0"/>
              </a:spcAft>
              <a:buClr>
                <a:schemeClr val="dk2"/>
              </a:buClr>
              <a:buSzPts val="1800"/>
              <a:buFont typeface="Lato"/>
              <a:buChar char="○"/>
            </a:pPr>
            <a:r>
              <a:rPr lang="en" sz="1800">
                <a:solidFill>
                  <a:schemeClr val="dk2"/>
                </a:solidFill>
                <a:highlight>
                  <a:schemeClr val="lt2"/>
                </a:highlight>
                <a:latin typeface="Lato"/>
                <a:ea typeface="Lato"/>
                <a:cs typeface="Lato"/>
                <a:sym typeface="Lato"/>
              </a:rPr>
              <a:t>Hierarchical</a:t>
            </a:r>
            <a:endParaRPr sz="1800">
              <a:solidFill>
                <a:schemeClr val="dk2"/>
              </a:solidFill>
              <a:highlight>
                <a:schemeClr val="lt2"/>
              </a:highlight>
              <a:latin typeface="Lato"/>
              <a:ea typeface="Lato"/>
              <a:cs typeface="Lato"/>
              <a:sym typeface="Lato"/>
            </a:endParaRPr>
          </a:p>
          <a:p>
            <a:pPr indent="0" lvl="0" marL="914400" rtl="0" algn="l">
              <a:spcBef>
                <a:spcPts val="0"/>
              </a:spcBef>
              <a:spcAft>
                <a:spcPts val="0"/>
              </a:spcAft>
              <a:buNone/>
            </a:pPr>
            <a:r>
              <a:rPr lang="en" sz="1800">
                <a:solidFill>
                  <a:schemeClr val="dk2"/>
                </a:solidFill>
                <a:highlight>
                  <a:schemeClr val="lt2"/>
                </a:highlight>
                <a:latin typeface="Lato"/>
                <a:ea typeface="Lato"/>
                <a:cs typeface="Lato"/>
                <a:sym typeface="Lato"/>
              </a:rPr>
              <a:t> </a:t>
            </a:r>
            <a:endParaRPr sz="1800">
              <a:solidFill>
                <a:schemeClr val="dk2"/>
              </a:solidFill>
              <a:highlight>
                <a:schemeClr val="lt2"/>
              </a:highlight>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b="1" lang="en" sz="1800">
                <a:solidFill>
                  <a:schemeClr val="dk2"/>
                </a:solidFill>
                <a:highlight>
                  <a:schemeClr val="lt2"/>
                </a:highlight>
                <a:latin typeface="Lato"/>
                <a:ea typeface="Lato"/>
                <a:cs typeface="Lato"/>
                <a:sym typeface="Lato"/>
              </a:rPr>
              <a:t>Using Classification</a:t>
            </a:r>
            <a:endParaRPr b="1" sz="1800">
              <a:solidFill>
                <a:schemeClr val="dk2"/>
              </a:solidFill>
              <a:highlight>
                <a:schemeClr val="lt2"/>
              </a:highlight>
              <a:latin typeface="Lato"/>
              <a:ea typeface="Lato"/>
              <a:cs typeface="Lato"/>
              <a:sym typeface="Lato"/>
            </a:endParaRPr>
          </a:p>
          <a:p>
            <a:pPr indent="-342900" lvl="1" marL="914400" rtl="0" algn="l">
              <a:spcBef>
                <a:spcPts val="0"/>
              </a:spcBef>
              <a:spcAft>
                <a:spcPts val="0"/>
              </a:spcAft>
              <a:buClr>
                <a:schemeClr val="dk2"/>
              </a:buClr>
              <a:buSzPts val="1800"/>
              <a:buFont typeface="Lato"/>
              <a:buChar char="○"/>
            </a:pPr>
            <a:r>
              <a:rPr lang="en" sz="1800">
                <a:solidFill>
                  <a:schemeClr val="dk2"/>
                </a:solidFill>
                <a:highlight>
                  <a:schemeClr val="lt2"/>
                </a:highlight>
                <a:latin typeface="Lato"/>
                <a:ea typeface="Lato"/>
                <a:cs typeface="Lato"/>
                <a:sym typeface="Lato"/>
              </a:rPr>
              <a:t>SVM</a:t>
            </a:r>
            <a:endParaRPr sz="1800">
              <a:solidFill>
                <a:schemeClr val="dk2"/>
              </a:solidFill>
              <a:highlight>
                <a:schemeClr val="lt2"/>
              </a:highlight>
              <a:latin typeface="Lato"/>
              <a:ea typeface="Lato"/>
              <a:cs typeface="Lato"/>
              <a:sym typeface="Lato"/>
            </a:endParaRPr>
          </a:p>
          <a:p>
            <a:pPr indent="-342900" lvl="1" marL="914400" rtl="0" algn="l">
              <a:spcBef>
                <a:spcPts val="0"/>
              </a:spcBef>
              <a:spcAft>
                <a:spcPts val="0"/>
              </a:spcAft>
              <a:buClr>
                <a:schemeClr val="dk2"/>
              </a:buClr>
              <a:buSzPts val="1800"/>
              <a:buFont typeface="Lato"/>
              <a:buChar char="○"/>
            </a:pPr>
            <a:r>
              <a:rPr lang="en" sz="1800">
                <a:solidFill>
                  <a:schemeClr val="dk2"/>
                </a:solidFill>
                <a:highlight>
                  <a:schemeClr val="lt2"/>
                </a:highlight>
                <a:latin typeface="Lato"/>
                <a:ea typeface="Lato"/>
                <a:cs typeface="Lato"/>
                <a:sym typeface="Lato"/>
              </a:rPr>
              <a:t>KNN</a:t>
            </a:r>
            <a:endParaRPr sz="1800">
              <a:solidFill>
                <a:schemeClr val="dk2"/>
              </a:solidFill>
              <a:highlight>
                <a:schemeClr val="lt2"/>
              </a:highlight>
              <a:latin typeface="Lato"/>
              <a:ea typeface="Lato"/>
              <a:cs typeface="Lato"/>
              <a:sym typeface="Lato"/>
            </a:endParaRPr>
          </a:p>
          <a:p>
            <a:pPr indent="0" lvl="0" marL="0" rtl="0" algn="l">
              <a:spcBef>
                <a:spcPts val="0"/>
              </a:spcBef>
              <a:spcAft>
                <a:spcPts val="0"/>
              </a:spcAft>
              <a:buNone/>
            </a:pPr>
            <a:r>
              <a:t/>
            </a:r>
            <a:endParaRPr sz="1800">
              <a:solidFill>
                <a:schemeClr val="dk2"/>
              </a:solidFill>
              <a:highlight>
                <a:schemeClr val="lt2"/>
              </a:highlight>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b="1" lang="en" sz="1800">
                <a:solidFill>
                  <a:schemeClr val="dk2"/>
                </a:solidFill>
                <a:highlight>
                  <a:schemeClr val="lt2"/>
                </a:highlight>
                <a:latin typeface="Lato"/>
                <a:ea typeface="Lato"/>
                <a:cs typeface="Lato"/>
                <a:sym typeface="Lato"/>
              </a:rPr>
              <a:t>Using Similarity Matrix</a:t>
            </a:r>
            <a:endParaRPr b="1" sz="1800">
              <a:solidFill>
                <a:schemeClr val="dk2"/>
              </a:solidFill>
              <a:highlight>
                <a:schemeClr val="lt2"/>
              </a:highlight>
              <a:latin typeface="Lato"/>
              <a:ea typeface="Lato"/>
              <a:cs typeface="Lato"/>
              <a:sym typeface="Lato"/>
            </a:endParaRPr>
          </a:p>
          <a:p>
            <a:pPr indent="-342900" lvl="1" marL="914400" rtl="0" algn="l">
              <a:spcBef>
                <a:spcPts val="0"/>
              </a:spcBef>
              <a:spcAft>
                <a:spcPts val="0"/>
              </a:spcAft>
              <a:buClr>
                <a:schemeClr val="dk2"/>
              </a:buClr>
              <a:buSzPts val="1800"/>
              <a:buFont typeface="Lato"/>
              <a:buChar char="○"/>
            </a:pPr>
            <a:r>
              <a:rPr lang="en" sz="1800">
                <a:solidFill>
                  <a:schemeClr val="dk2"/>
                </a:solidFill>
                <a:highlight>
                  <a:schemeClr val="lt2"/>
                </a:highlight>
                <a:latin typeface="Lato"/>
                <a:ea typeface="Lato"/>
                <a:cs typeface="Lato"/>
                <a:sym typeface="Lato"/>
              </a:rPr>
              <a:t>L2 norm</a:t>
            </a:r>
            <a:endParaRPr sz="1800">
              <a:solidFill>
                <a:schemeClr val="dk2"/>
              </a:solidFill>
              <a:highlight>
                <a:schemeClr val="lt2"/>
              </a:highlight>
              <a:latin typeface="Lato"/>
              <a:ea typeface="Lato"/>
              <a:cs typeface="Lato"/>
              <a:sym typeface="Lato"/>
            </a:endParaRPr>
          </a:p>
          <a:p>
            <a:pPr indent="-342900" lvl="1" marL="914400" rtl="0" algn="l">
              <a:spcBef>
                <a:spcPts val="0"/>
              </a:spcBef>
              <a:spcAft>
                <a:spcPts val="0"/>
              </a:spcAft>
              <a:buClr>
                <a:schemeClr val="dk2"/>
              </a:buClr>
              <a:buSzPts val="1800"/>
              <a:buFont typeface="Lato"/>
              <a:buChar char="○"/>
            </a:pPr>
            <a:r>
              <a:rPr lang="en" sz="1800">
                <a:solidFill>
                  <a:schemeClr val="dk2"/>
                </a:solidFill>
                <a:highlight>
                  <a:schemeClr val="lt2"/>
                </a:highlight>
                <a:latin typeface="Lato"/>
                <a:ea typeface="Lato"/>
                <a:cs typeface="Lato"/>
                <a:sym typeface="Lato"/>
              </a:rPr>
              <a:t>L1 norm</a:t>
            </a:r>
            <a:endParaRPr sz="1800">
              <a:solidFill>
                <a:schemeClr val="dk2"/>
              </a:solidFill>
              <a:highlight>
                <a:schemeClr val="lt2"/>
              </a:highlight>
              <a:latin typeface="Lato"/>
              <a:ea typeface="Lato"/>
              <a:cs typeface="Lato"/>
              <a:sym typeface="Lato"/>
            </a:endParaRPr>
          </a:p>
          <a:p>
            <a:pPr indent="-342900" lvl="1" marL="914400" rtl="0" algn="l">
              <a:spcBef>
                <a:spcPts val="0"/>
              </a:spcBef>
              <a:spcAft>
                <a:spcPts val="0"/>
              </a:spcAft>
              <a:buClr>
                <a:schemeClr val="dk2"/>
              </a:buClr>
              <a:buSzPts val="1800"/>
              <a:buFont typeface="Lato"/>
              <a:buChar char="○"/>
            </a:pPr>
            <a:r>
              <a:rPr lang="en" sz="1800">
                <a:solidFill>
                  <a:schemeClr val="dk2"/>
                </a:solidFill>
                <a:highlight>
                  <a:schemeClr val="lt2"/>
                </a:highlight>
                <a:latin typeface="Lato"/>
                <a:ea typeface="Lato"/>
                <a:cs typeface="Lato"/>
                <a:sym typeface="Lato"/>
              </a:rPr>
              <a:t>Cosine Similarity</a:t>
            </a:r>
            <a:endParaRPr sz="1800">
              <a:solidFill>
                <a:schemeClr val="dk2"/>
              </a:solidFill>
              <a:highlight>
                <a:schemeClr val="lt2"/>
              </a:highlight>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7"/>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Training data</a:t>
            </a:r>
            <a:endParaRPr b="1" sz="1800">
              <a:solidFill>
                <a:schemeClr val="dk2"/>
              </a:solidFill>
              <a:highlight>
                <a:schemeClr val="dk1"/>
              </a:highlight>
              <a:latin typeface="Lato"/>
              <a:ea typeface="Lato"/>
              <a:cs typeface="Lato"/>
              <a:sym typeface="Lato"/>
            </a:endParaRPr>
          </a:p>
        </p:txBody>
      </p:sp>
      <p:cxnSp>
        <p:nvCxnSpPr>
          <p:cNvPr id="352" name="Google Shape;352;p47"/>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353" name="Google Shape;353;p47"/>
          <p:cNvSpPr txBox="1"/>
          <p:nvPr/>
        </p:nvSpPr>
        <p:spPr>
          <a:xfrm>
            <a:off x="348775" y="879525"/>
            <a:ext cx="8385900" cy="394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Dataset : CASIA-WebFace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en" sz="1800">
                <a:solidFill>
                  <a:srgbClr val="24292E"/>
                </a:solidFill>
                <a:highlight>
                  <a:schemeClr val="lt2"/>
                </a:highlight>
              </a:rPr>
              <a:t>This training set consists of total of </a:t>
            </a:r>
            <a:r>
              <a:rPr lang="en" sz="1200">
                <a:solidFill>
                  <a:srgbClr val="24292E"/>
                </a:solidFill>
                <a:highlight>
                  <a:schemeClr val="lt2"/>
                </a:highlight>
              </a:rPr>
              <a:t> </a:t>
            </a:r>
            <a:r>
              <a:rPr lang="en" sz="1800">
                <a:solidFill>
                  <a:srgbClr val="24292E"/>
                </a:solidFill>
                <a:highlight>
                  <a:schemeClr val="lt2"/>
                </a:highlight>
              </a:rPr>
              <a:t>~3.3M faces and ~9000 classes.</a:t>
            </a:r>
            <a:endParaRPr sz="1800">
              <a:solidFill>
                <a:srgbClr val="24292E"/>
              </a:solidFill>
              <a:highlight>
                <a:schemeClr val="lt2"/>
              </a:highlight>
            </a:endParaRPr>
          </a:p>
          <a:p>
            <a:pPr indent="0" lvl="0" marL="0" rtl="0" algn="l">
              <a:spcBef>
                <a:spcPts val="0"/>
              </a:spcBef>
              <a:spcAft>
                <a:spcPts val="0"/>
              </a:spcAft>
              <a:buNone/>
            </a:pPr>
            <a:r>
              <a:t/>
            </a:r>
            <a:endParaRPr sz="1800">
              <a:solidFill>
                <a:srgbClr val="24292E"/>
              </a:solidFill>
              <a:highlight>
                <a:schemeClr val="lt2"/>
              </a:highlight>
            </a:endParaRPr>
          </a:p>
          <a:p>
            <a:pPr indent="-342900" lvl="0" marL="457200" rtl="0" algn="l">
              <a:spcBef>
                <a:spcPts val="0"/>
              </a:spcBef>
              <a:spcAft>
                <a:spcPts val="0"/>
              </a:spcAft>
              <a:buClr>
                <a:srgbClr val="24292E"/>
              </a:buClr>
              <a:buSzPts val="1800"/>
              <a:buChar char="●"/>
            </a:pPr>
            <a:r>
              <a:rPr lang="en" sz="1800">
                <a:solidFill>
                  <a:srgbClr val="24292E"/>
                </a:solidFill>
                <a:highlight>
                  <a:schemeClr val="lt2"/>
                </a:highlight>
              </a:rPr>
              <a:t>We trained on 2 GPUs</a:t>
            </a:r>
            <a:endParaRPr sz="1800">
              <a:solidFill>
                <a:srgbClr val="24292E"/>
              </a:solidFill>
              <a:highlight>
                <a:schemeClr val="lt2"/>
              </a:highlight>
            </a:endParaRPr>
          </a:p>
          <a:p>
            <a:pPr indent="0" lvl="0" marL="0" rtl="0" algn="l">
              <a:spcBef>
                <a:spcPts val="0"/>
              </a:spcBef>
              <a:spcAft>
                <a:spcPts val="0"/>
              </a:spcAft>
              <a:buNone/>
            </a:pPr>
            <a:r>
              <a:t/>
            </a:r>
            <a:endParaRPr sz="1800">
              <a:solidFill>
                <a:srgbClr val="24292E"/>
              </a:solidFill>
              <a:highlight>
                <a:schemeClr val="lt2"/>
              </a:highlight>
            </a:endParaRPr>
          </a:p>
          <a:p>
            <a:pPr indent="-342900" lvl="0" marL="457200" rtl="0" algn="l">
              <a:spcBef>
                <a:spcPts val="0"/>
              </a:spcBef>
              <a:spcAft>
                <a:spcPts val="0"/>
              </a:spcAft>
              <a:buClr>
                <a:srgbClr val="24292E"/>
              </a:buClr>
              <a:buSzPts val="1800"/>
              <a:buChar char="●"/>
            </a:pPr>
            <a:r>
              <a:rPr lang="en" sz="1800">
                <a:solidFill>
                  <a:srgbClr val="24292E"/>
                </a:solidFill>
                <a:highlight>
                  <a:schemeClr val="lt2"/>
                </a:highlight>
              </a:rPr>
              <a:t>It’s take  2 days to train</a:t>
            </a:r>
            <a:endParaRPr sz="1800">
              <a:solidFill>
                <a:srgbClr val="24292E"/>
              </a:solidFill>
              <a:highlight>
                <a:schemeClr val="lt2"/>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7" name="Shape 357"/>
        <p:cNvGrpSpPr/>
        <p:nvPr/>
      </p:nvGrpSpPr>
      <p:grpSpPr>
        <a:xfrm>
          <a:off x="0" y="0"/>
          <a:ext cx="0" cy="0"/>
          <a:chOff x="0" y="0"/>
          <a:chExt cx="0" cy="0"/>
        </a:xfrm>
      </p:grpSpPr>
      <p:pic>
        <p:nvPicPr>
          <p:cNvPr id="358" name="Google Shape;358;p48"/>
          <p:cNvPicPr preferRelativeResize="0"/>
          <p:nvPr/>
        </p:nvPicPr>
        <p:blipFill>
          <a:blip r:embed="rId3">
            <a:alphaModFix/>
          </a:blip>
          <a:stretch>
            <a:fillRect/>
          </a:stretch>
        </p:blipFill>
        <p:spPr>
          <a:xfrm>
            <a:off x="366713" y="376238"/>
            <a:ext cx="8410575" cy="4391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2" name="Shape 362"/>
        <p:cNvGrpSpPr/>
        <p:nvPr/>
      </p:nvGrpSpPr>
      <p:grpSpPr>
        <a:xfrm>
          <a:off x="0" y="0"/>
          <a:ext cx="0" cy="0"/>
          <a:chOff x="0" y="0"/>
          <a:chExt cx="0" cy="0"/>
        </a:xfrm>
      </p:grpSpPr>
      <p:pic>
        <p:nvPicPr>
          <p:cNvPr id="363" name="Google Shape;363;p49"/>
          <p:cNvPicPr preferRelativeResize="0"/>
          <p:nvPr/>
        </p:nvPicPr>
        <p:blipFill>
          <a:blip r:embed="rId3">
            <a:alphaModFix/>
          </a:blip>
          <a:stretch>
            <a:fillRect/>
          </a:stretch>
        </p:blipFill>
        <p:spPr>
          <a:xfrm>
            <a:off x="676275" y="485775"/>
            <a:ext cx="7791450" cy="4171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7" name="Shape 367"/>
        <p:cNvGrpSpPr/>
        <p:nvPr/>
      </p:nvGrpSpPr>
      <p:grpSpPr>
        <a:xfrm>
          <a:off x="0" y="0"/>
          <a:ext cx="0" cy="0"/>
          <a:chOff x="0" y="0"/>
          <a:chExt cx="0" cy="0"/>
        </a:xfrm>
      </p:grpSpPr>
      <p:pic>
        <p:nvPicPr>
          <p:cNvPr id="368" name="Google Shape;368;p50"/>
          <p:cNvPicPr preferRelativeResize="0"/>
          <p:nvPr/>
        </p:nvPicPr>
        <p:blipFill>
          <a:blip r:embed="rId3">
            <a:alphaModFix/>
          </a:blip>
          <a:stretch>
            <a:fillRect/>
          </a:stretch>
        </p:blipFill>
        <p:spPr>
          <a:xfrm>
            <a:off x="495300" y="452438"/>
            <a:ext cx="8153400" cy="423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2" name="Shape 372"/>
        <p:cNvGrpSpPr/>
        <p:nvPr/>
      </p:nvGrpSpPr>
      <p:grpSpPr>
        <a:xfrm>
          <a:off x="0" y="0"/>
          <a:ext cx="0" cy="0"/>
          <a:chOff x="0" y="0"/>
          <a:chExt cx="0" cy="0"/>
        </a:xfrm>
      </p:grpSpPr>
      <p:sp>
        <p:nvSpPr>
          <p:cNvPr id="373" name="Google Shape;373;p51"/>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FaceNet Embeddings Visualization using T-SNE</a:t>
            </a:r>
            <a:endParaRPr b="1" sz="1800">
              <a:latin typeface="Lato"/>
              <a:ea typeface="Lato"/>
              <a:cs typeface="Lato"/>
              <a:sym typeface="Lato"/>
            </a:endParaRPr>
          </a:p>
          <a:p>
            <a:pPr indent="0" lvl="0" marL="0" rtl="0" algn="l">
              <a:spcBef>
                <a:spcPts val="0"/>
              </a:spcBef>
              <a:spcAft>
                <a:spcPts val="0"/>
              </a:spcAft>
              <a:buNone/>
            </a:pPr>
            <a:r>
              <a:t/>
            </a:r>
            <a:endParaRPr b="1" sz="1800">
              <a:highlight>
                <a:schemeClr val="dk1"/>
              </a:highlight>
              <a:latin typeface="Lato"/>
              <a:ea typeface="Lato"/>
              <a:cs typeface="Lato"/>
              <a:sym typeface="Lato"/>
            </a:endParaRPr>
          </a:p>
        </p:txBody>
      </p:sp>
      <p:cxnSp>
        <p:nvCxnSpPr>
          <p:cNvPr id="374" name="Google Shape;374;p51"/>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id="375" name="Google Shape;375;p51"/>
          <p:cNvPicPr preferRelativeResize="0"/>
          <p:nvPr/>
        </p:nvPicPr>
        <p:blipFill>
          <a:blip r:embed="rId3">
            <a:alphaModFix/>
          </a:blip>
          <a:stretch>
            <a:fillRect/>
          </a:stretch>
        </p:blipFill>
        <p:spPr>
          <a:xfrm>
            <a:off x="60150" y="992375"/>
            <a:ext cx="4466000" cy="3559375"/>
          </a:xfrm>
          <a:prstGeom prst="rect">
            <a:avLst/>
          </a:prstGeom>
          <a:noFill/>
          <a:ln>
            <a:noFill/>
          </a:ln>
        </p:spPr>
      </p:pic>
      <p:pic>
        <p:nvPicPr>
          <p:cNvPr id="376" name="Google Shape;376;p51"/>
          <p:cNvPicPr preferRelativeResize="0"/>
          <p:nvPr/>
        </p:nvPicPr>
        <p:blipFill>
          <a:blip r:embed="rId4">
            <a:alphaModFix/>
          </a:blip>
          <a:stretch>
            <a:fillRect/>
          </a:stretch>
        </p:blipFill>
        <p:spPr>
          <a:xfrm>
            <a:off x="4639875" y="977187"/>
            <a:ext cx="4504125" cy="3589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0" name="Shape 380"/>
        <p:cNvGrpSpPr/>
        <p:nvPr/>
      </p:nvGrpSpPr>
      <p:grpSpPr>
        <a:xfrm>
          <a:off x="0" y="0"/>
          <a:ext cx="0" cy="0"/>
          <a:chOff x="0" y="0"/>
          <a:chExt cx="0" cy="0"/>
        </a:xfrm>
      </p:grpSpPr>
      <p:sp>
        <p:nvSpPr>
          <p:cNvPr id="381" name="Google Shape;381;p52"/>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Distance (Best Threshold for the verification)</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382" name="Google Shape;382;p52"/>
          <p:cNvCxnSpPr/>
          <p:nvPr/>
        </p:nvCxnSpPr>
        <p:spPr>
          <a:xfrm>
            <a:off x="224250" y="564275"/>
            <a:ext cx="8739000" cy="21600"/>
          </a:xfrm>
          <a:prstGeom prst="straightConnector1">
            <a:avLst/>
          </a:prstGeom>
          <a:noFill/>
          <a:ln cap="flat" cmpd="sng" w="28575">
            <a:solidFill>
              <a:srgbClr val="000000"/>
            </a:solidFill>
            <a:prstDash val="solid"/>
            <a:round/>
            <a:headEnd len="med" w="med" type="none"/>
            <a:tailEnd len="med" w="med" type="none"/>
          </a:ln>
        </p:spPr>
      </p:cxnSp>
      <p:pic>
        <p:nvPicPr>
          <p:cNvPr id="383" name="Google Shape;383;p52"/>
          <p:cNvPicPr preferRelativeResize="0"/>
          <p:nvPr/>
        </p:nvPicPr>
        <p:blipFill>
          <a:blip r:embed="rId3">
            <a:alphaModFix/>
          </a:blip>
          <a:stretch>
            <a:fillRect/>
          </a:stretch>
        </p:blipFill>
        <p:spPr>
          <a:xfrm>
            <a:off x="1710350" y="1005125"/>
            <a:ext cx="4764750" cy="3532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7" name="Shape 387"/>
        <p:cNvGrpSpPr/>
        <p:nvPr/>
      </p:nvGrpSpPr>
      <p:grpSpPr>
        <a:xfrm>
          <a:off x="0" y="0"/>
          <a:ext cx="0" cy="0"/>
          <a:chOff x="0" y="0"/>
          <a:chExt cx="0" cy="0"/>
        </a:xfrm>
      </p:grpSpPr>
      <p:sp>
        <p:nvSpPr>
          <p:cNvPr id="388" name="Google Shape;388;p53"/>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Results</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rgbClr val="FFFFFF"/>
              </a:solidFill>
              <a:highlight>
                <a:schemeClr val="dk1"/>
              </a:highlight>
              <a:latin typeface="Lato"/>
              <a:ea typeface="Lato"/>
              <a:cs typeface="Lato"/>
              <a:sym typeface="Lato"/>
            </a:endParaRPr>
          </a:p>
        </p:txBody>
      </p:sp>
      <p:cxnSp>
        <p:nvCxnSpPr>
          <p:cNvPr id="389" name="Google Shape;389;p53"/>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id="390" name="Google Shape;390;p53"/>
          <p:cNvPicPr preferRelativeResize="0"/>
          <p:nvPr/>
        </p:nvPicPr>
        <p:blipFill>
          <a:blip r:embed="rId3">
            <a:alphaModFix/>
          </a:blip>
          <a:stretch>
            <a:fillRect/>
          </a:stretch>
        </p:blipFill>
        <p:spPr>
          <a:xfrm>
            <a:off x="-1" y="1500900"/>
            <a:ext cx="4509900" cy="2535055"/>
          </a:xfrm>
          <a:prstGeom prst="rect">
            <a:avLst/>
          </a:prstGeom>
          <a:noFill/>
          <a:ln>
            <a:noFill/>
          </a:ln>
        </p:spPr>
      </p:pic>
      <p:pic>
        <p:nvPicPr>
          <p:cNvPr id="391" name="Google Shape;391;p53"/>
          <p:cNvPicPr preferRelativeResize="0"/>
          <p:nvPr/>
        </p:nvPicPr>
        <p:blipFill>
          <a:blip r:embed="rId4">
            <a:alphaModFix/>
          </a:blip>
          <a:stretch>
            <a:fillRect/>
          </a:stretch>
        </p:blipFill>
        <p:spPr>
          <a:xfrm>
            <a:off x="4634100" y="1500901"/>
            <a:ext cx="4509900" cy="253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highlight>
                  <a:schemeClr val="lt2"/>
                </a:highlight>
                <a:latin typeface="Lato"/>
                <a:ea typeface="Lato"/>
                <a:cs typeface="Lato"/>
                <a:sym typeface="Lato"/>
              </a:rPr>
              <a:t>Introduction</a:t>
            </a:r>
            <a:endParaRPr b="1" sz="2000">
              <a:solidFill>
                <a:schemeClr val="dk2"/>
              </a:solidFill>
              <a:highlight>
                <a:schemeClr val="lt2"/>
              </a:highlight>
              <a:latin typeface="Lato"/>
              <a:ea typeface="Lato"/>
              <a:cs typeface="Lato"/>
              <a:sym typeface="Lato"/>
            </a:endParaRPr>
          </a:p>
        </p:txBody>
      </p:sp>
      <p:cxnSp>
        <p:nvCxnSpPr>
          <p:cNvPr id="177" name="Google Shape;177;p27"/>
          <p:cNvCxnSpPr/>
          <p:nvPr/>
        </p:nvCxnSpPr>
        <p:spPr>
          <a:xfrm>
            <a:off x="224250" y="564275"/>
            <a:ext cx="8739000" cy="21600"/>
          </a:xfrm>
          <a:prstGeom prst="straightConnector1">
            <a:avLst/>
          </a:prstGeom>
          <a:noFill/>
          <a:ln cap="flat" cmpd="sng" w="28575">
            <a:solidFill>
              <a:srgbClr val="CCCCCC"/>
            </a:solidFill>
            <a:prstDash val="solid"/>
            <a:round/>
            <a:headEnd len="med" w="med" type="none"/>
            <a:tailEnd len="med" w="med" type="none"/>
          </a:ln>
        </p:spPr>
      </p:cxnSp>
      <p:sp>
        <p:nvSpPr>
          <p:cNvPr id="178" name="Google Shape;178;p27"/>
          <p:cNvSpPr txBox="1"/>
          <p:nvPr/>
        </p:nvSpPr>
        <p:spPr>
          <a:xfrm>
            <a:off x="380700" y="4265525"/>
            <a:ext cx="8305800" cy="5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5B0F00"/>
                </a:solidFill>
                <a:latin typeface="Lato"/>
                <a:ea typeface="Lato"/>
                <a:cs typeface="Lato"/>
                <a:sym typeface="Lato"/>
              </a:rPr>
              <a:t>Can you recognise people in this image</a:t>
            </a:r>
            <a:endParaRPr sz="2400">
              <a:solidFill>
                <a:srgbClr val="5B0F00"/>
              </a:solidFill>
              <a:latin typeface="Lato"/>
              <a:ea typeface="Lato"/>
              <a:cs typeface="Lato"/>
              <a:sym typeface="Lato"/>
            </a:endParaRPr>
          </a:p>
        </p:txBody>
      </p:sp>
      <p:pic>
        <p:nvPicPr>
          <p:cNvPr id="179" name="Google Shape;179;p27"/>
          <p:cNvPicPr preferRelativeResize="0"/>
          <p:nvPr/>
        </p:nvPicPr>
        <p:blipFill>
          <a:blip r:embed="rId3">
            <a:alphaModFix/>
          </a:blip>
          <a:stretch>
            <a:fillRect/>
          </a:stretch>
        </p:blipFill>
        <p:spPr>
          <a:xfrm>
            <a:off x="1593875" y="884325"/>
            <a:ext cx="5999732" cy="33748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4"/>
          <p:cNvSpPr txBox="1"/>
          <p:nvPr>
            <p:ph type="title"/>
          </p:nvPr>
        </p:nvSpPr>
        <p:spPr>
          <a:xfrm>
            <a:off x="729450" y="572975"/>
            <a:ext cx="76887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a:t>
            </a:r>
            <a:endParaRPr sz="3600"/>
          </a:p>
        </p:txBody>
      </p:sp>
      <p:sp>
        <p:nvSpPr>
          <p:cNvPr id="397" name="Google Shape;397;p54"/>
          <p:cNvSpPr txBox="1"/>
          <p:nvPr>
            <p:ph idx="1" type="body"/>
          </p:nvPr>
        </p:nvSpPr>
        <p:spPr>
          <a:xfrm>
            <a:off x="5903025" y="2078875"/>
            <a:ext cx="2515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8" name="Google Shape;398;p54"/>
          <p:cNvPicPr preferRelativeResize="0"/>
          <p:nvPr/>
        </p:nvPicPr>
        <p:blipFill>
          <a:blip r:embed="rId3">
            <a:alphaModFix/>
          </a:blip>
          <a:stretch>
            <a:fillRect/>
          </a:stretch>
        </p:blipFill>
        <p:spPr>
          <a:xfrm>
            <a:off x="652925" y="1585700"/>
            <a:ext cx="4437276" cy="3357924"/>
          </a:xfrm>
          <a:prstGeom prst="rect">
            <a:avLst/>
          </a:prstGeom>
          <a:noFill/>
          <a:ln>
            <a:noFill/>
          </a:ln>
        </p:spPr>
      </p:pic>
      <p:pic>
        <p:nvPicPr>
          <p:cNvPr id="399" name="Google Shape;399;p54"/>
          <p:cNvPicPr preferRelativeResize="0"/>
          <p:nvPr/>
        </p:nvPicPr>
        <p:blipFill>
          <a:blip r:embed="rId4">
            <a:alphaModFix/>
          </a:blip>
          <a:stretch>
            <a:fillRect/>
          </a:stretch>
        </p:blipFill>
        <p:spPr>
          <a:xfrm>
            <a:off x="5236775" y="1652325"/>
            <a:ext cx="3754824" cy="31980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3" name="Shape 403"/>
        <p:cNvGrpSpPr/>
        <p:nvPr/>
      </p:nvGrpSpPr>
      <p:grpSpPr>
        <a:xfrm>
          <a:off x="0" y="0"/>
          <a:ext cx="0" cy="0"/>
          <a:chOff x="0" y="0"/>
          <a:chExt cx="0" cy="0"/>
        </a:xfrm>
      </p:grpSpPr>
      <p:pic>
        <p:nvPicPr>
          <p:cNvPr id="404" name="Google Shape;404;p55"/>
          <p:cNvPicPr preferRelativeResize="0"/>
          <p:nvPr/>
        </p:nvPicPr>
        <p:blipFill>
          <a:blip r:embed="rId3">
            <a:alphaModFix/>
          </a:blip>
          <a:stretch>
            <a:fillRect/>
          </a:stretch>
        </p:blipFill>
        <p:spPr>
          <a:xfrm>
            <a:off x="1205585" y="46937"/>
            <a:ext cx="6732815" cy="5049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8" name="Shape 408"/>
        <p:cNvGrpSpPr/>
        <p:nvPr/>
      </p:nvGrpSpPr>
      <p:grpSpPr>
        <a:xfrm>
          <a:off x="0" y="0"/>
          <a:ext cx="0" cy="0"/>
          <a:chOff x="0" y="0"/>
          <a:chExt cx="0" cy="0"/>
        </a:xfrm>
      </p:grpSpPr>
      <p:pic>
        <p:nvPicPr>
          <p:cNvPr id="409" name="Google Shape;409;p56"/>
          <p:cNvPicPr preferRelativeResize="0"/>
          <p:nvPr/>
        </p:nvPicPr>
        <p:blipFill>
          <a:blip r:embed="rId3">
            <a:alphaModFix/>
          </a:blip>
          <a:stretch>
            <a:fillRect/>
          </a:stretch>
        </p:blipFill>
        <p:spPr>
          <a:xfrm>
            <a:off x="100300" y="463238"/>
            <a:ext cx="8839200" cy="42170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7"/>
          <p:cNvSpPr txBox="1"/>
          <p:nvPr>
            <p:ph type="title"/>
          </p:nvPr>
        </p:nvSpPr>
        <p:spPr>
          <a:xfrm>
            <a:off x="729450" y="500725"/>
            <a:ext cx="76887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600"/>
              <a:t>Pros</a:t>
            </a:r>
            <a:endParaRPr b="0" sz="3600"/>
          </a:p>
        </p:txBody>
      </p:sp>
      <p:sp>
        <p:nvSpPr>
          <p:cNvPr id="415" name="Google Shape;415;p57"/>
          <p:cNvSpPr txBox="1"/>
          <p:nvPr>
            <p:ph idx="1" type="body"/>
          </p:nvPr>
        </p:nvSpPr>
        <p:spPr>
          <a:xfrm>
            <a:off x="727650" y="2006475"/>
            <a:ext cx="7688700" cy="29997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Font typeface="Lato"/>
              <a:buChar char="➢"/>
            </a:pPr>
            <a:r>
              <a:rPr lang="en" sz="2400">
                <a:solidFill>
                  <a:srgbClr val="000000"/>
                </a:solidFill>
              </a:rPr>
              <a:t>U.S. government at airports</a:t>
            </a:r>
            <a:endParaRPr sz="2400">
              <a:solidFill>
                <a:srgbClr val="000000"/>
              </a:solidFill>
            </a:endParaRPr>
          </a:p>
          <a:p>
            <a:pPr indent="-381000" lvl="0" marL="457200" rtl="0" algn="l">
              <a:lnSpc>
                <a:spcPct val="100000"/>
              </a:lnSpc>
              <a:spcBef>
                <a:spcPts val="0"/>
              </a:spcBef>
              <a:spcAft>
                <a:spcPts val="0"/>
              </a:spcAft>
              <a:buClr>
                <a:srgbClr val="000000"/>
              </a:buClr>
              <a:buSzPts val="2400"/>
              <a:buFont typeface="Lato"/>
              <a:buChar char="➢"/>
            </a:pPr>
            <a:r>
              <a:rPr lang="en" sz="2400">
                <a:solidFill>
                  <a:srgbClr val="000000"/>
                </a:solidFill>
              </a:rPr>
              <a:t>Mobile phone makers in products</a:t>
            </a:r>
            <a:endParaRPr sz="2400">
              <a:solidFill>
                <a:srgbClr val="000000"/>
              </a:solidFill>
            </a:endParaRPr>
          </a:p>
          <a:p>
            <a:pPr indent="-381000" lvl="0" marL="457200" rtl="0" algn="l">
              <a:lnSpc>
                <a:spcPct val="100000"/>
              </a:lnSpc>
              <a:spcBef>
                <a:spcPts val="0"/>
              </a:spcBef>
              <a:spcAft>
                <a:spcPts val="0"/>
              </a:spcAft>
              <a:buClr>
                <a:srgbClr val="000000"/>
              </a:buClr>
              <a:buSzPts val="2400"/>
              <a:buFont typeface="Lato"/>
              <a:buChar char="➢"/>
            </a:pPr>
            <a:r>
              <a:rPr lang="en" sz="2400">
                <a:solidFill>
                  <a:srgbClr val="000000"/>
                </a:solidFill>
              </a:rPr>
              <a:t>Colleges in classroom</a:t>
            </a:r>
            <a:endParaRPr sz="2400">
              <a:solidFill>
                <a:srgbClr val="000000"/>
              </a:solidFill>
            </a:endParaRPr>
          </a:p>
          <a:p>
            <a:pPr indent="-381000" lvl="0" marL="457200" rtl="0" algn="l">
              <a:lnSpc>
                <a:spcPct val="100000"/>
              </a:lnSpc>
              <a:spcBef>
                <a:spcPts val="0"/>
              </a:spcBef>
              <a:spcAft>
                <a:spcPts val="0"/>
              </a:spcAft>
              <a:buClr>
                <a:srgbClr val="000000"/>
              </a:buClr>
              <a:buSzPts val="2400"/>
              <a:buFont typeface="Lato"/>
              <a:buChar char="➢"/>
            </a:pPr>
            <a:r>
              <a:rPr lang="en" sz="2400">
                <a:solidFill>
                  <a:srgbClr val="000000"/>
                </a:solidFill>
              </a:rPr>
              <a:t>Social media companies on websites</a:t>
            </a:r>
            <a:endParaRPr sz="2400">
              <a:solidFill>
                <a:srgbClr val="000000"/>
              </a:solidFill>
            </a:endParaRPr>
          </a:p>
          <a:p>
            <a:pPr indent="-381000" lvl="0" marL="457200" rtl="0" algn="l">
              <a:lnSpc>
                <a:spcPct val="100000"/>
              </a:lnSpc>
              <a:spcBef>
                <a:spcPts val="0"/>
              </a:spcBef>
              <a:spcAft>
                <a:spcPts val="0"/>
              </a:spcAft>
              <a:buClr>
                <a:srgbClr val="000000"/>
              </a:buClr>
              <a:buSzPts val="2400"/>
              <a:buFont typeface="Lato"/>
              <a:buChar char="➢"/>
            </a:pPr>
            <a:r>
              <a:rPr lang="en" sz="2400">
                <a:solidFill>
                  <a:srgbClr val="000000"/>
                </a:solidFill>
              </a:rPr>
              <a:t>Businesses at entrances and restricted areas</a:t>
            </a:r>
            <a:endParaRPr sz="2400">
              <a:solidFill>
                <a:srgbClr val="000000"/>
              </a:solidFill>
            </a:endParaRPr>
          </a:p>
          <a:p>
            <a:pPr indent="-381000" lvl="0" marL="457200" rtl="0" algn="l">
              <a:lnSpc>
                <a:spcPct val="100000"/>
              </a:lnSpc>
              <a:spcBef>
                <a:spcPts val="0"/>
              </a:spcBef>
              <a:spcAft>
                <a:spcPts val="0"/>
              </a:spcAft>
              <a:buClr>
                <a:srgbClr val="000000"/>
              </a:buClr>
              <a:buSzPts val="2400"/>
              <a:buFont typeface="Lato"/>
              <a:buChar char="➢"/>
            </a:pPr>
            <a:r>
              <a:rPr lang="en" sz="2400">
                <a:solidFill>
                  <a:srgbClr val="000000"/>
                </a:solidFill>
              </a:rPr>
              <a:t>Religious groups at places of worship</a:t>
            </a:r>
            <a:endParaRPr sz="2400">
              <a:solidFill>
                <a:srgbClr val="000000"/>
              </a:solidFill>
            </a:endParaRPr>
          </a:p>
          <a:p>
            <a:pPr indent="-381000" lvl="0" marL="457200" rtl="0" algn="l">
              <a:lnSpc>
                <a:spcPct val="100000"/>
              </a:lnSpc>
              <a:spcBef>
                <a:spcPts val="0"/>
              </a:spcBef>
              <a:spcAft>
                <a:spcPts val="0"/>
              </a:spcAft>
              <a:buClr>
                <a:srgbClr val="000000"/>
              </a:buClr>
              <a:buSzPts val="2400"/>
              <a:buFont typeface="Lato"/>
              <a:buChar char="➢"/>
            </a:pPr>
            <a:r>
              <a:rPr lang="en" sz="2400">
                <a:solidFill>
                  <a:srgbClr val="000000"/>
                </a:solidFill>
              </a:rPr>
              <a:t>Retailers in stores</a:t>
            </a:r>
            <a:endParaRPr sz="2400">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9" name="Shape 419"/>
        <p:cNvGrpSpPr/>
        <p:nvPr/>
      </p:nvGrpSpPr>
      <p:grpSpPr>
        <a:xfrm>
          <a:off x="0" y="0"/>
          <a:ext cx="0" cy="0"/>
          <a:chOff x="0" y="0"/>
          <a:chExt cx="0" cy="0"/>
        </a:xfrm>
      </p:grpSpPr>
      <p:sp>
        <p:nvSpPr>
          <p:cNvPr id="420" name="Google Shape;420;p58"/>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highlight>
                  <a:srgbClr val="FFFFFF"/>
                </a:highlight>
                <a:latin typeface="Lato"/>
                <a:ea typeface="Lato"/>
                <a:cs typeface="Lato"/>
                <a:sym typeface="Lato"/>
              </a:rPr>
              <a:t>Airports : Problem</a:t>
            </a:r>
            <a:endParaRPr b="1" sz="2000">
              <a:solidFill>
                <a:schemeClr val="dk2"/>
              </a:solidFill>
              <a:highlight>
                <a:srgbClr val="FFFFFF"/>
              </a:highlight>
              <a:latin typeface="Lato"/>
              <a:ea typeface="Lato"/>
              <a:cs typeface="Lato"/>
              <a:sym typeface="Lato"/>
            </a:endParaRPr>
          </a:p>
        </p:txBody>
      </p:sp>
      <p:cxnSp>
        <p:nvCxnSpPr>
          <p:cNvPr id="421" name="Google Shape;421;p58"/>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id="422" name="Google Shape;422;p58"/>
          <p:cNvPicPr preferRelativeResize="0"/>
          <p:nvPr/>
        </p:nvPicPr>
        <p:blipFill>
          <a:blip r:embed="rId3">
            <a:alphaModFix/>
          </a:blip>
          <a:stretch>
            <a:fillRect/>
          </a:stretch>
        </p:blipFill>
        <p:spPr>
          <a:xfrm>
            <a:off x="1310975" y="489775"/>
            <a:ext cx="6565553" cy="4370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6" name="Shape 426"/>
        <p:cNvGrpSpPr/>
        <p:nvPr/>
      </p:nvGrpSpPr>
      <p:grpSpPr>
        <a:xfrm>
          <a:off x="0" y="0"/>
          <a:ext cx="0" cy="0"/>
          <a:chOff x="0" y="0"/>
          <a:chExt cx="0" cy="0"/>
        </a:xfrm>
      </p:grpSpPr>
      <p:sp>
        <p:nvSpPr>
          <p:cNvPr id="427" name="Google Shape;427;p59"/>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highlight>
                  <a:srgbClr val="FFFFFF"/>
                </a:highlight>
                <a:latin typeface="Lato"/>
                <a:ea typeface="Lato"/>
                <a:cs typeface="Lato"/>
                <a:sym typeface="Lato"/>
              </a:rPr>
              <a:t>Airports  : Solution</a:t>
            </a:r>
            <a:endParaRPr b="1" sz="2000">
              <a:solidFill>
                <a:schemeClr val="dk2"/>
              </a:solidFill>
              <a:highlight>
                <a:srgbClr val="FFFFFF"/>
              </a:highlight>
              <a:latin typeface="Lato"/>
              <a:ea typeface="Lato"/>
              <a:cs typeface="Lato"/>
              <a:sym typeface="Lato"/>
            </a:endParaRPr>
          </a:p>
        </p:txBody>
      </p:sp>
      <p:cxnSp>
        <p:nvCxnSpPr>
          <p:cNvPr id="428" name="Google Shape;428;p59"/>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descr="Image result for face recognition airports" id="429" name="Google Shape;429;p59"/>
          <p:cNvPicPr preferRelativeResize="0"/>
          <p:nvPr/>
        </p:nvPicPr>
        <p:blipFill>
          <a:blip r:embed="rId3">
            <a:alphaModFix/>
          </a:blip>
          <a:stretch>
            <a:fillRect/>
          </a:stretch>
        </p:blipFill>
        <p:spPr>
          <a:xfrm>
            <a:off x="985675" y="778575"/>
            <a:ext cx="7571676" cy="3785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3" name="Shape 433"/>
        <p:cNvGrpSpPr/>
        <p:nvPr/>
      </p:nvGrpSpPr>
      <p:grpSpPr>
        <a:xfrm>
          <a:off x="0" y="0"/>
          <a:ext cx="0" cy="0"/>
          <a:chOff x="0" y="0"/>
          <a:chExt cx="0" cy="0"/>
        </a:xfrm>
      </p:grpSpPr>
      <p:sp>
        <p:nvSpPr>
          <p:cNvPr id="434" name="Google Shape;434;p60"/>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highlight>
                  <a:srgbClr val="FFFFFF"/>
                </a:highlight>
                <a:latin typeface="Lato"/>
                <a:ea typeface="Lato"/>
                <a:cs typeface="Lato"/>
                <a:sym typeface="Lato"/>
              </a:rPr>
              <a:t>Identity Verification</a:t>
            </a:r>
            <a:endParaRPr b="1" sz="2000">
              <a:solidFill>
                <a:schemeClr val="dk2"/>
              </a:solidFill>
              <a:highlight>
                <a:srgbClr val="FFFFFF"/>
              </a:highlight>
              <a:latin typeface="Lato"/>
              <a:ea typeface="Lato"/>
              <a:cs typeface="Lato"/>
              <a:sym typeface="Lato"/>
            </a:endParaRPr>
          </a:p>
        </p:txBody>
      </p:sp>
      <p:cxnSp>
        <p:nvCxnSpPr>
          <p:cNvPr id="435" name="Google Shape;435;p60"/>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descr="Related image" id="436" name="Google Shape;436;p60"/>
          <p:cNvPicPr preferRelativeResize="0"/>
          <p:nvPr/>
        </p:nvPicPr>
        <p:blipFill>
          <a:blip r:embed="rId3">
            <a:alphaModFix/>
          </a:blip>
          <a:stretch>
            <a:fillRect/>
          </a:stretch>
        </p:blipFill>
        <p:spPr>
          <a:xfrm>
            <a:off x="1076500" y="772900"/>
            <a:ext cx="2335275" cy="4148175"/>
          </a:xfrm>
          <a:prstGeom prst="rect">
            <a:avLst/>
          </a:prstGeom>
          <a:noFill/>
          <a:ln>
            <a:noFill/>
          </a:ln>
        </p:spPr>
      </p:pic>
      <p:pic>
        <p:nvPicPr>
          <p:cNvPr descr="Related image" id="437" name="Google Shape;437;p60"/>
          <p:cNvPicPr preferRelativeResize="0"/>
          <p:nvPr/>
        </p:nvPicPr>
        <p:blipFill>
          <a:blip r:embed="rId4">
            <a:alphaModFix/>
          </a:blip>
          <a:stretch>
            <a:fillRect/>
          </a:stretch>
        </p:blipFill>
        <p:spPr>
          <a:xfrm>
            <a:off x="5107275" y="772899"/>
            <a:ext cx="2335275" cy="41481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1" name="Shape 441"/>
        <p:cNvGrpSpPr/>
        <p:nvPr/>
      </p:nvGrpSpPr>
      <p:grpSpPr>
        <a:xfrm>
          <a:off x="0" y="0"/>
          <a:ext cx="0" cy="0"/>
          <a:chOff x="0" y="0"/>
          <a:chExt cx="0" cy="0"/>
        </a:xfrm>
      </p:grpSpPr>
      <p:sp>
        <p:nvSpPr>
          <p:cNvPr id="442" name="Google Shape;442;p61"/>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highlight>
                  <a:srgbClr val="FFFFFF"/>
                </a:highlight>
                <a:latin typeface="Lato"/>
                <a:ea typeface="Lato"/>
                <a:cs typeface="Lato"/>
                <a:sym typeface="Lato"/>
              </a:rPr>
              <a:t>Attendance</a:t>
            </a:r>
            <a:endParaRPr b="1" sz="2000">
              <a:solidFill>
                <a:schemeClr val="dk2"/>
              </a:solidFill>
              <a:highlight>
                <a:srgbClr val="FFFFFF"/>
              </a:highlight>
              <a:latin typeface="Lato"/>
              <a:ea typeface="Lato"/>
              <a:cs typeface="Lato"/>
              <a:sym typeface="Lato"/>
            </a:endParaRPr>
          </a:p>
        </p:txBody>
      </p:sp>
      <p:cxnSp>
        <p:nvCxnSpPr>
          <p:cNvPr id="443" name="Google Shape;443;p61"/>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descr="Tamil Nadu schools to launch Facial recognition app to replace attendance registers" id="444" name="Google Shape;444;p61" title="Tamil Nadu schools to launch Facial recognition app to replace attendance registers"/>
          <p:cNvPicPr preferRelativeResize="0"/>
          <p:nvPr/>
        </p:nvPicPr>
        <p:blipFill>
          <a:blip r:embed="rId3">
            <a:alphaModFix/>
          </a:blip>
          <a:stretch>
            <a:fillRect/>
          </a:stretch>
        </p:blipFill>
        <p:spPr>
          <a:xfrm>
            <a:off x="1046325" y="834025"/>
            <a:ext cx="7334250" cy="4124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8" name="Shape 448"/>
        <p:cNvGrpSpPr/>
        <p:nvPr/>
      </p:nvGrpSpPr>
      <p:grpSpPr>
        <a:xfrm>
          <a:off x="0" y="0"/>
          <a:ext cx="0" cy="0"/>
          <a:chOff x="0" y="0"/>
          <a:chExt cx="0" cy="0"/>
        </a:xfrm>
      </p:grpSpPr>
      <p:pic>
        <p:nvPicPr>
          <p:cNvPr descr="Thank You GIF" id="449" name="Google Shape;449;p62"/>
          <p:cNvPicPr preferRelativeResize="0"/>
          <p:nvPr/>
        </p:nvPicPr>
        <p:blipFill>
          <a:blip r:embed="rId3">
            <a:alphaModFix/>
          </a:blip>
          <a:stretch>
            <a:fillRect/>
          </a:stretch>
        </p:blipFill>
        <p:spPr>
          <a:xfrm>
            <a:off x="1812300" y="722750"/>
            <a:ext cx="5800550" cy="3886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8"/>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highlight>
                  <a:schemeClr val="lt1"/>
                </a:highlight>
                <a:latin typeface="Lato"/>
                <a:ea typeface="Lato"/>
                <a:cs typeface="Lato"/>
                <a:sym typeface="Lato"/>
              </a:rPr>
              <a:t>Introduction</a:t>
            </a:r>
            <a:endParaRPr b="1" sz="2000">
              <a:solidFill>
                <a:schemeClr val="dk2"/>
              </a:solidFill>
              <a:highlight>
                <a:schemeClr val="lt1"/>
              </a:highlight>
              <a:latin typeface="Lato"/>
              <a:ea typeface="Lato"/>
              <a:cs typeface="Lato"/>
              <a:sym typeface="Lato"/>
            </a:endParaRPr>
          </a:p>
        </p:txBody>
      </p:sp>
      <p:cxnSp>
        <p:nvCxnSpPr>
          <p:cNvPr id="185" name="Google Shape;185;p28"/>
          <p:cNvCxnSpPr/>
          <p:nvPr/>
        </p:nvCxnSpPr>
        <p:spPr>
          <a:xfrm>
            <a:off x="224250" y="564275"/>
            <a:ext cx="8739000" cy="21600"/>
          </a:xfrm>
          <a:prstGeom prst="straightConnector1">
            <a:avLst/>
          </a:prstGeom>
          <a:noFill/>
          <a:ln cap="flat" cmpd="sng" w="28575">
            <a:solidFill>
              <a:srgbClr val="EFEFEF"/>
            </a:solidFill>
            <a:prstDash val="solid"/>
            <a:round/>
            <a:headEnd len="med" w="med" type="none"/>
            <a:tailEnd len="med" w="med" type="none"/>
          </a:ln>
        </p:spPr>
      </p:cxnSp>
      <p:sp>
        <p:nvSpPr>
          <p:cNvPr id="186" name="Google Shape;186;p28"/>
          <p:cNvSpPr txBox="1"/>
          <p:nvPr/>
        </p:nvSpPr>
        <p:spPr>
          <a:xfrm>
            <a:off x="380700" y="4265525"/>
            <a:ext cx="8305800" cy="5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Lato"/>
                <a:ea typeface="Lato"/>
                <a:cs typeface="Lato"/>
                <a:sym typeface="Lato"/>
              </a:rPr>
              <a:t>Recognised by computer very fast, with in 1-2 Sec.</a:t>
            </a:r>
            <a:endParaRPr sz="2400">
              <a:solidFill>
                <a:schemeClr val="dk2"/>
              </a:solidFill>
              <a:latin typeface="Lato"/>
              <a:ea typeface="Lato"/>
              <a:cs typeface="Lato"/>
              <a:sym typeface="Lato"/>
            </a:endParaRPr>
          </a:p>
        </p:txBody>
      </p:sp>
      <p:pic>
        <p:nvPicPr>
          <p:cNvPr id="187" name="Google Shape;187;p28"/>
          <p:cNvPicPr preferRelativeResize="0"/>
          <p:nvPr/>
        </p:nvPicPr>
        <p:blipFill>
          <a:blip r:embed="rId3">
            <a:alphaModFix/>
          </a:blip>
          <a:stretch>
            <a:fillRect/>
          </a:stretch>
        </p:blipFill>
        <p:spPr>
          <a:xfrm>
            <a:off x="1564013" y="657500"/>
            <a:ext cx="6015968" cy="3383987"/>
          </a:xfrm>
          <a:prstGeom prst="rect">
            <a:avLst/>
          </a:prstGeom>
          <a:noFill/>
          <a:ln>
            <a:noFill/>
          </a:ln>
        </p:spPr>
      </p:pic>
      <p:sp>
        <p:nvSpPr>
          <p:cNvPr id="188" name="Google Shape;188;p28"/>
          <p:cNvSpPr txBox="1"/>
          <p:nvPr/>
        </p:nvSpPr>
        <p:spPr>
          <a:xfrm>
            <a:off x="4450600" y="2446200"/>
            <a:ext cx="73341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highlight>
                  <a:schemeClr val="lt2"/>
                </a:highlight>
                <a:latin typeface="Lato"/>
                <a:ea typeface="Lato"/>
                <a:cs typeface="Lato"/>
                <a:sym typeface="Lato"/>
              </a:rPr>
              <a:t>History</a:t>
            </a:r>
            <a:endParaRPr b="1" sz="1800">
              <a:solidFill>
                <a:schemeClr val="dk2"/>
              </a:solidFill>
              <a:highlight>
                <a:schemeClr val="lt2"/>
              </a:highlight>
              <a:latin typeface="Lato"/>
              <a:ea typeface="Lato"/>
              <a:cs typeface="Lato"/>
              <a:sym typeface="Lato"/>
            </a:endParaRPr>
          </a:p>
        </p:txBody>
      </p:sp>
      <p:cxnSp>
        <p:nvCxnSpPr>
          <p:cNvPr id="194" name="Google Shape;194;p29"/>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195" name="Google Shape;195;p29"/>
          <p:cNvSpPr txBox="1"/>
          <p:nvPr/>
        </p:nvSpPr>
        <p:spPr>
          <a:xfrm>
            <a:off x="334100" y="909050"/>
            <a:ext cx="8476800" cy="3814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Lato"/>
              <a:buChar char="●"/>
            </a:pPr>
            <a:r>
              <a:rPr b="1" lang="en" sz="2400">
                <a:solidFill>
                  <a:schemeClr val="dk2"/>
                </a:solidFill>
                <a:latin typeface="Lato"/>
                <a:ea typeface="Lato"/>
                <a:cs typeface="Lato"/>
                <a:sym typeface="Lato"/>
              </a:rPr>
              <a:t>In 1960s, the first semi-automated system for facial recognition to locate the features(such as eyes, ears, nose and mouth) on the photographs.</a:t>
            </a:r>
            <a:endParaRPr b="1"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Char char="●"/>
            </a:pPr>
            <a:r>
              <a:rPr b="1" lang="en" sz="2400">
                <a:solidFill>
                  <a:schemeClr val="dk2"/>
                </a:solidFill>
                <a:latin typeface="Lato"/>
                <a:ea typeface="Lato"/>
                <a:cs typeface="Lato"/>
                <a:sym typeface="Lato"/>
              </a:rPr>
              <a:t>In 1970s, Goldstein and Harmon used 21 specific subjective markers such as hair color and lip thickness to automate the recognition.</a:t>
            </a:r>
            <a:endParaRPr b="1"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Char char="●"/>
            </a:pPr>
            <a:r>
              <a:rPr b="1" lang="en" sz="2400">
                <a:solidFill>
                  <a:schemeClr val="dk2"/>
                </a:solidFill>
                <a:latin typeface="Lato"/>
                <a:ea typeface="Lato"/>
                <a:cs typeface="Lato"/>
                <a:sym typeface="Lato"/>
              </a:rPr>
              <a:t>In 1988, Kirby and Sirovich used standard linear algebra technique, to the face recognition. </a:t>
            </a:r>
            <a:endParaRPr b="1" sz="2400">
              <a:solidFill>
                <a:schemeClr val="dk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End-To-End Models</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01" name="Google Shape;201;p30"/>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202" name="Google Shape;202;p30"/>
          <p:cNvSpPr/>
          <p:nvPr/>
        </p:nvSpPr>
        <p:spPr>
          <a:xfrm>
            <a:off x="1029425" y="1621275"/>
            <a:ext cx="1278300" cy="9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Image</a:t>
            </a:r>
            <a:endParaRPr/>
          </a:p>
        </p:txBody>
      </p:sp>
      <p:sp>
        <p:nvSpPr>
          <p:cNvPr id="203" name="Google Shape;203;p30"/>
          <p:cNvSpPr/>
          <p:nvPr/>
        </p:nvSpPr>
        <p:spPr>
          <a:xfrm>
            <a:off x="2307725" y="1998525"/>
            <a:ext cx="1247400" cy="16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a:off x="3555125" y="1647750"/>
            <a:ext cx="1278300" cy="9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Black Box</a:t>
            </a:r>
            <a:endParaRPr/>
          </a:p>
        </p:txBody>
      </p:sp>
      <p:sp>
        <p:nvSpPr>
          <p:cNvPr id="205" name="Google Shape;205;p30"/>
          <p:cNvSpPr/>
          <p:nvPr/>
        </p:nvSpPr>
        <p:spPr>
          <a:xfrm>
            <a:off x="4833425" y="2025000"/>
            <a:ext cx="1247400" cy="16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6080825" y="1621275"/>
            <a:ext cx="1278300" cy="9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Recognise</a:t>
            </a:r>
            <a:endParaRPr/>
          </a:p>
        </p:txBody>
      </p:sp>
      <p:sp>
        <p:nvSpPr>
          <p:cNvPr id="207" name="Google Shape;207;p30"/>
          <p:cNvSpPr txBox="1"/>
          <p:nvPr/>
        </p:nvSpPr>
        <p:spPr>
          <a:xfrm>
            <a:off x="166350" y="2766000"/>
            <a:ext cx="8881500" cy="2265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Lato"/>
              <a:buChar char="●"/>
            </a:pPr>
            <a:r>
              <a:rPr b="1" lang="en" sz="2400">
                <a:solidFill>
                  <a:schemeClr val="dk2"/>
                </a:solidFill>
                <a:latin typeface="Lato"/>
                <a:ea typeface="Lato"/>
                <a:cs typeface="Lato"/>
                <a:sym typeface="Lato"/>
              </a:rPr>
              <a:t>Problems:</a:t>
            </a:r>
            <a:endParaRPr b="1" sz="2400">
              <a:solidFill>
                <a:schemeClr val="dk2"/>
              </a:solidFill>
              <a:latin typeface="Lato"/>
              <a:ea typeface="Lato"/>
              <a:cs typeface="Lato"/>
              <a:sym typeface="Lato"/>
            </a:endParaRPr>
          </a:p>
          <a:p>
            <a:pPr indent="-381000" lvl="1" marL="914400" rtl="0" algn="l">
              <a:spcBef>
                <a:spcPts val="0"/>
              </a:spcBef>
              <a:spcAft>
                <a:spcPts val="0"/>
              </a:spcAft>
              <a:buClr>
                <a:schemeClr val="dk2"/>
              </a:buClr>
              <a:buSzPts val="2400"/>
              <a:buFont typeface="Lato"/>
              <a:buChar char="○"/>
            </a:pPr>
            <a:r>
              <a:rPr lang="en" sz="2400">
                <a:solidFill>
                  <a:schemeClr val="dk2"/>
                </a:solidFill>
                <a:latin typeface="Lato"/>
                <a:ea typeface="Lato"/>
                <a:cs typeface="Lato"/>
                <a:sym typeface="Lato"/>
              </a:rPr>
              <a:t>If you want to add new face to model, then you can train total entire model.</a:t>
            </a:r>
            <a:endParaRPr sz="2400">
              <a:solidFill>
                <a:schemeClr val="dk2"/>
              </a:solidFill>
              <a:latin typeface="Lato"/>
              <a:ea typeface="Lato"/>
              <a:cs typeface="Lato"/>
              <a:sym typeface="Lato"/>
            </a:endParaRPr>
          </a:p>
          <a:p>
            <a:pPr indent="-381000" lvl="1" marL="914400" rtl="0" algn="l">
              <a:spcBef>
                <a:spcPts val="0"/>
              </a:spcBef>
              <a:spcAft>
                <a:spcPts val="0"/>
              </a:spcAft>
              <a:buClr>
                <a:schemeClr val="dk2"/>
              </a:buClr>
              <a:buSzPts val="2400"/>
              <a:buFont typeface="Lato"/>
              <a:buChar char="○"/>
            </a:pPr>
            <a:r>
              <a:rPr lang="en" sz="2400">
                <a:solidFill>
                  <a:schemeClr val="dk2"/>
                </a:solidFill>
                <a:latin typeface="Lato"/>
                <a:ea typeface="Lato"/>
                <a:cs typeface="Lato"/>
                <a:sym typeface="Lato"/>
              </a:rPr>
              <a:t>It takes lot of time to train a model</a:t>
            </a:r>
            <a:endParaRPr sz="2400">
              <a:solidFill>
                <a:schemeClr val="dk2"/>
              </a:solidFill>
              <a:latin typeface="Lato"/>
              <a:ea typeface="Lato"/>
              <a:cs typeface="Lato"/>
              <a:sym typeface="Lato"/>
            </a:endParaRPr>
          </a:p>
          <a:p>
            <a:pPr indent="-381000" lvl="1" marL="914400" rtl="0" algn="l">
              <a:spcBef>
                <a:spcPts val="0"/>
              </a:spcBef>
              <a:spcAft>
                <a:spcPts val="0"/>
              </a:spcAft>
              <a:buClr>
                <a:schemeClr val="dk2"/>
              </a:buClr>
              <a:buSzPts val="2400"/>
              <a:buFont typeface="Lato"/>
              <a:buChar char="○"/>
            </a:pPr>
            <a:r>
              <a:rPr lang="en" sz="2400">
                <a:solidFill>
                  <a:schemeClr val="dk2"/>
                </a:solidFill>
                <a:latin typeface="Lato"/>
                <a:ea typeface="Lato"/>
                <a:cs typeface="Lato"/>
                <a:sym typeface="Lato"/>
              </a:rPr>
              <a:t>It’s very time consuming problem</a:t>
            </a:r>
            <a:endParaRPr sz="2400">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Challenges</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13" name="Google Shape;213;p31"/>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214" name="Google Shape;214;p31"/>
          <p:cNvSpPr txBox="1"/>
          <p:nvPr/>
        </p:nvSpPr>
        <p:spPr>
          <a:xfrm>
            <a:off x="348775" y="879525"/>
            <a:ext cx="8385900" cy="39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Face Recognition there are mainly three challenges.</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AutoNum type="arabicPeriod"/>
            </a:pPr>
            <a:r>
              <a:rPr b="1" lang="en" sz="1800">
                <a:solidFill>
                  <a:schemeClr val="dk2"/>
                </a:solidFill>
                <a:latin typeface="Lato"/>
                <a:ea typeface="Lato"/>
                <a:cs typeface="Lato"/>
                <a:sym typeface="Lato"/>
              </a:rPr>
              <a:t>Detecting Faces</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AutoNum type="arabicPeriod"/>
            </a:pPr>
            <a:r>
              <a:rPr b="1" lang="en" sz="1800">
                <a:solidFill>
                  <a:schemeClr val="dk2"/>
                </a:solidFill>
                <a:latin typeface="Lato"/>
                <a:ea typeface="Lato"/>
                <a:cs typeface="Lato"/>
                <a:sym typeface="Lato"/>
              </a:rPr>
              <a:t>Get Embeddings for faces</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AutoNum type="arabicPeriod"/>
            </a:pPr>
            <a:r>
              <a:rPr b="1" lang="en" sz="1800">
                <a:solidFill>
                  <a:schemeClr val="dk2"/>
                </a:solidFill>
                <a:latin typeface="Lato"/>
                <a:ea typeface="Lato"/>
                <a:cs typeface="Lato"/>
                <a:sym typeface="Lato"/>
              </a:rPr>
              <a:t>Train model Clustering/Classification/Similarity matrix to recognize the face</a:t>
            </a:r>
            <a:endParaRPr b="1" sz="18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8" name="Shape 218"/>
        <p:cNvGrpSpPr/>
        <p:nvPr/>
      </p:nvGrpSpPr>
      <p:grpSpPr>
        <a:xfrm>
          <a:off x="0" y="0"/>
          <a:ext cx="0" cy="0"/>
          <a:chOff x="0" y="0"/>
          <a:chExt cx="0" cy="0"/>
        </a:xfrm>
      </p:grpSpPr>
      <p:sp>
        <p:nvSpPr>
          <p:cNvPr id="219" name="Google Shape;219;p32"/>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Model Formation</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20" name="Google Shape;220;p32"/>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pic>
        <p:nvPicPr>
          <p:cNvPr id="221" name="Google Shape;221;p32"/>
          <p:cNvPicPr preferRelativeResize="0"/>
          <p:nvPr/>
        </p:nvPicPr>
        <p:blipFill>
          <a:blip r:embed="rId3">
            <a:alphaModFix/>
          </a:blip>
          <a:stretch>
            <a:fillRect/>
          </a:stretch>
        </p:blipFill>
        <p:spPr>
          <a:xfrm>
            <a:off x="1572913" y="821050"/>
            <a:ext cx="5998175" cy="389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nvSpPr>
        <p:spPr>
          <a:xfrm>
            <a:off x="166350" y="93875"/>
            <a:ext cx="8811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ato"/>
                <a:ea typeface="Lato"/>
                <a:cs typeface="Lato"/>
                <a:sym typeface="Lato"/>
              </a:rPr>
              <a:t>Detecting Face</a:t>
            </a:r>
            <a:endParaRPr b="1" sz="1800">
              <a:solidFill>
                <a:schemeClr val="dk2"/>
              </a:solidFill>
              <a:latin typeface="Lato"/>
              <a:ea typeface="Lato"/>
              <a:cs typeface="Lato"/>
              <a:sym typeface="Lato"/>
            </a:endParaRPr>
          </a:p>
          <a:p>
            <a:pPr indent="0" lvl="0" marL="0" rtl="0" algn="l">
              <a:spcBef>
                <a:spcPts val="0"/>
              </a:spcBef>
              <a:spcAft>
                <a:spcPts val="0"/>
              </a:spcAft>
              <a:buNone/>
            </a:pPr>
            <a:r>
              <a:t/>
            </a:r>
            <a:endParaRPr b="1" sz="1800">
              <a:solidFill>
                <a:schemeClr val="dk2"/>
              </a:solidFill>
              <a:highlight>
                <a:schemeClr val="dk1"/>
              </a:highlight>
              <a:latin typeface="Lato"/>
              <a:ea typeface="Lato"/>
              <a:cs typeface="Lato"/>
              <a:sym typeface="Lato"/>
            </a:endParaRPr>
          </a:p>
        </p:txBody>
      </p:sp>
      <p:cxnSp>
        <p:nvCxnSpPr>
          <p:cNvPr id="227" name="Google Shape;227;p33"/>
          <p:cNvCxnSpPr/>
          <p:nvPr/>
        </p:nvCxnSpPr>
        <p:spPr>
          <a:xfrm>
            <a:off x="224250" y="564275"/>
            <a:ext cx="8739000" cy="21600"/>
          </a:xfrm>
          <a:prstGeom prst="straightConnector1">
            <a:avLst/>
          </a:prstGeom>
          <a:noFill/>
          <a:ln cap="flat" cmpd="sng" w="28575">
            <a:solidFill>
              <a:srgbClr val="5B0F00"/>
            </a:solidFill>
            <a:prstDash val="solid"/>
            <a:round/>
            <a:headEnd len="med" w="med" type="none"/>
            <a:tailEnd len="med" w="med" type="none"/>
          </a:ln>
        </p:spPr>
      </p:cxnSp>
      <p:sp>
        <p:nvSpPr>
          <p:cNvPr id="228" name="Google Shape;228;p33"/>
          <p:cNvSpPr txBox="1"/>
          <p:nvPr/>
        </p:nvSpPr>
        <p:spPr>
          <a:xfrm>
            <a:off x="348775" y="879525"/>
            <a:ext cx="8385900" cy="39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The first main challenge is Detecting Faces from a given image, there are many models to detect faces in an image</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We are using RetinaFace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RetinaFace: Single-stage Dense Face Localisation in the Wild</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The proposed single-stage pixel-wise face localisation method employs extra-supervised and self-supervised multi-task learning in parallel with the existing box classification and regression branches. Each positive anchor outputs (1) a face score,</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(2) a face box,</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(3) five facial landmarks,</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(4) dense 3D face vertices projected on the image plane</a:t>
            </a:r>
            <a:endParaRPr sz="18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